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9"/>
  </p:notesMasterIdLst>
  <p:handoutMasterIdLst>
    <p:handoutMasterId r:id="rId70"/>
  </p:handoutMasterIdLst>
  <p:sldIdLst>
    <p:sldId id="2466" r:id="rId5"/>
    <p:sldId id="2463" r:id="rId6"/>
    <p:sldId id="259" r:id="rId7"/>
    <p:sldId id="2467" r:id="rId8"/>
    <p:sldId id="2468" r:id="rId9"/>
    <p:sldId id="2470" r:id="rId10"/>
    <p:sldId id="2469" r:id="rId11"/>
    <p:sldId id="2471" r:id="rId12"/>
    <p:sldId id="2472" r:id="rId13"/>
    <p:sldId id="2473" r:id="rId14"/>
    <p:sldId id="2474" r:id="rId15"/>
    <p:sldId id="2475" r:id="rId16"/>
    <p:sldId id="354" r:id="rId17"/>
    <p:sldId id="2476" r:id="rId18"/>
    <p:sldId id="2477" r:id="rId19"/>
    <p:sldId id="2478" r:id="rId20"/>
    <p:sldId id="2479" r:id="rId21"/>
    <p:sldId id="2480" r:id="rId22"/>
    <p:sldId id="2481" r:id="rId23"/>
    <p:sldId id="2482" r:id="rId24"/>
    <p:sldId id="2483" r:id="rId25"/>
    <p:sldId id="2484" r:id="rId26"/>
    <p:sldId id="2485" r:id="rId27"/>
    <p:sldId id="2486" r:id="rId28"/>
    <p:sldId id="2487" r:id="rId29"/>
    <p:sldId id="2488" r:id="rId30"/>
    <p:sldId id="2489" r:id="rId31"/>
    <p:sldId id="2490" r:id="rId32"/>
    <p:sldId id="2491" r:id="rId33"/>
    <p:sldId id="2492" r:id="rId34"/>
    <p:sldId id="2493" r:id="rId35"/>
    <p:sldId id="2494" r:id="rId36"/>
    <p:sldId id="2495" r:id="rId37"/>
    <p:sldId id="2496" r:id="rId38"/>
    <p:sldId id="2498" r:id="rId39"/>
    <p:sldId id="2499" r:id="rId40"/>
    <p:sldId id="2500" r:id="rId41"/>
    <p:sldId id="2501" r:id="rId42"/>
    <p:sldId id="2502" r:id="rId43"/>
    <p:sldId id="2503" r:id="rId44"/>
    <p:sldId id="2504" r:id="rId45"/>
    <p:sldId id="2505" r:id="rId46"/>
    <p:sldId id="2506" r:id="rId47"/>
    <p:sldId id="2508" r:id="rId48"/>
    <p:sldId id="2509" r:id="rId49"/>
    <p:sldId id="2510" r:id="rId50"/>
    <p:sldId id="2511" r:id="rId51"/>
    <p:sldId id="2512" r:id="rId52"/>
    <p:sldId id="2513" r:id="rId53"/>
    <p:sldId id="2514" r:id="rId54"/>
    <p:sldId id="2515" r:id="rId55"/>
    <p:sldId id="2517" r:id="rId56"/>
    <p:sldId id="2518" r:id="rId57"/>
    <p:sldId id="2519" r:id="rId58"/>
    <p:sldId id="2520" r:id="rId59"/>
    <p:sldId id="2521" r:id="rId60"/>
    <p:sldId id="2522" r:id="rId61"/>
    <p:sldId id="2523" r:id="rId62"/>
    <p:sldId id="2524" r:id="rId63"/>
    <p:sldId id="2526" r:id="rId64"/>
    <p:sldId id="2528" r:id="rId65"/>
    <p:sldId id="2529" r:id="rId66"/>
    <p:sldId id="2530" r:id="rId67"/>
    <p:sldId id="2531"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64" d="100"/>
          <a:sy n="64" d="100"/>
        </p:scale>
        <p:origin x="48" y="466"/>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6/27/2023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6/27/2023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522012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650086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04567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96630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73366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309304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370824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266156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37645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95746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957025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439098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447867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52329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602662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2104394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81744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596305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72166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2811186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120735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75780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694778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2530852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3670714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82088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85747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611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1247738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101444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3574186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180562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855235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4086656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59</a:t>
            </a:fld>
            <a:endParaRPr lang="en-US" dirty="0"/>
          </a:p>
        </p:txBody>
      </p:sp>
    </p:spTree>
    <p:extLst>
      <p:ext uri="{BB962C8B-B14F-4D97-AF65-F5344CB8AC3E}">
        <p14:creationId xmlns:p14="http://schemas.microsoft.com/office/powerpoint/2010/main" val="143510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532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415090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13155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46972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28761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spc="113"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115386" y="2886075"/>
            <a:ext cx="1384133"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83669" y="5084525"/>
            <a:ext cx="1647464"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115386"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2877686" y="2886075"/>
            <a:ext cx="1384133"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2780706" y="5099207"/>
            <a:ext cx="1608787"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2877685" y="5478797"/>
            <a:ext cx="1391962"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4745684" y="2886075"/>
            <a:ext cx="1384133"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4648704" y="5099207"/>
            <a:ext cx="1599739"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4745683" y="5478797"/>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6560594" y="2886075"/>
            <a:ext cx="1384133"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6463614" y="5084525"/>
            <a:ext cx="1599738"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6560593"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5500687" y="0"/>
            <a:ext cx="3643313"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8615362" y="1"/>
            <a:ext cx="528638"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478059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cs typeface="B Nazanin" panose="00000400000000000000" pitchFamily="2" charset="-78"/>
              </a:rPr>
              <a:t>1</a:t>
            </a:fld>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2559531"/>
            <a:ext cx="4572000" cy="1738938"/>
          </a:xfrm>
          <a:prstGeom prst="rect">
            <a:avLst/>
          </a:prstGeom>
          <a:noFill/>
        </p:spPr>
        <p:txBody>
          <a:bodyPr wrap="square">
            <a:spAutoFit/>
          </a:bodyPr>
          <a:lstStyle/>
          <a:p>
            <a:pPr algn="ctr"/>
            <a:endParaRPr lang="en-US" sz="1100" b="0" i="0" u="none" strike="noStrike" baseline="0" dirty="0">
              <a:solidFill>
                <a:srgbClr val="000000"/>
              </a:solidFill>
              <a:latin typeface="Impact" panose="020B0806030902050204" pitchFamily="34" charset="0"/>
              <a:cs typeface="B Nazanin" panose="00000400000000000000" pitchFamily="2" charset="-78"/>
            </a:endParaRPr>
          </a:p>
          <a:p>
            <a:pPr algn="ctr"/>
            <a:r>
              <a:rPr lang="en-US" sz="1100" b="0" i="0" u="none" strike="noStrike" baseline="0" dirty="0">
                <a:solidFill>
                  <a:srgbClr val="000000"/>
                </a:solidFill>
                <a:latin typeface="Impact" panose="020B0806030902050204" pitchFamily="34" charset="0"/>
                <a:cs typeface="B Nazanin" panose="00000400000000000000" pitchFamily="2" charset="-78"/>
              </a:rPr>
              <a:t> </a:t>
            </a:r>
            <a:r>
              <a:rPr lang="en-US" sz="3200" b="0" i="0" u="none" strike="noStrike" baseline="0" dirty="0">
                <a:solidFill>
                  <a:srgbClr val="2A1A00"/>
                </a:solidFill>
                <a:latin typeface="Impact" panose="020B0806030902050204" pitchFamily="34" charset="0"/>
                <a:cs typeface="B Nazanin" panose="00000400000000000000" pitchFamily="2" charset="-78"/>
              </a:rPr>
              <a:t>ARITHMETIC FOR COMPUTERS </a:t>
            </a:r>
          </a:p>
          <a:p>
            <a:pPr algn="ctr"/>
            <a:r>
              <a:rPr lang="fa-IR" sz="3200" dirty="0">
                <a:solidFill>
                  <a:srgbClr val="2A1A00"/>
                </a:solidFill>
                <a:latin typeface="Impact" panose="020B0806030902050204" pitchFamily="34" charset="0"/>
                <a:cs typeface="B Nazanin" panose="00000400000000000000" pitchFamily="2" charset="-78"/>
              </a:rPr>
              <a:t>حسابگر برای کامپیوتر</a:t>
            </a:r>
            <a:endParaRPr lang="en-US" sz="3200" b="0" i="0" u="none" strike="noStrike" baseline="0" dirty="0">
              <a:solidFill>
                <a:srgbClr val="2A1A00"/>
              </a:solidFill>
              <a:latin typeface="Impact" panose="020B0806030902050204" pitchFamily="34" charset="0"/>
              <a:cs typeface="B Nazanin" panose="00000400000000000000" pitchFamily="2" charset="-78"/>
            </a:endParaRPr>
          </a:p>
        </p:txBody>
      </p:sp>
      <p:pic>
        <p:nvPicPr>
          <p:cNvPr id="13" name="Picture Placeholder 12">
            <a:extLst>
              <a:ext uri="{FF2B5EF4-FFF2-40B4-BE49-F238E27FC236}">
                <a16:creationId xmlns:a16="http://schemas.microsoft.com/office/drawing/2014/main" id="{BA28BDB5-B2FD-62F4-6180-2D2BCA117338}"/>
              </a:ext>
            </a:extLst>
          </p:cNvPr>
          <p:cNvPicPr>
            <a:picLocks noGrp="1" noChangeAspect="1"/>
          </p:cNvPicPr>
          <p:nvPr>
            <p:ph type="pic" sz="quarter" idx="12"/>
          </p:nvPr>
        </p:nvPicPr>
        <p:blipFill>
          <a:blip r:embed="rId2"/>
          <a:srcRect/>
          <a:stretch>
            <a:fillRect/>
          </a:stretch>
        </p:blipFill>
        <p:spPr/>
      </p:pic>
    </p:spTree>
    <p:extLst>
      <p:ext uri="{BB962C8B-B14F-4D97-AF65-F5344CB8AC3E}">
        <p14:creationId xmlns:p14="http://schemas.microsoft.com/office/powerpoint/2010/main" val="1067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FULL ADDER </a:t>
            </a:r>
            <a:endParaRPr lang="en-US" dirty="0"/>
          </a:p>
        </p:txBody>
      </p:sp>
      <p:pic>
        <p:nvPicPr>
          <p:cNvPr id="3" name="Picture 2">
            <a:extLst>
              <a:ext uri="{FF2B5EF4-FFF2-40B4-BE49-F238E27FC236}">
                <a16:creationId xmlns:a16="http://schemas.microsoft.com/office/drawing/2014/main" id="{5FA3D955-C952-552F-4122-8104D81E79C5}"/>
              </a:ext>
            </a:extLst>
          </p:cNvPr>
          <p:cNvPicPr>
            <a:picLocks noChangeAspect="1"/>
          </p:cNvPicPr>
          <p:nvPr/>
        </p:nvPicPr>
        <p:blipFill>
          <a:blip r:embed="rId3"/>
          <a:stretch>
            <a:fillRect/>
          </a:stretch>
        </p:blipFill>
        <p:spPr>
          <a:xfrm>
            <a:off x="0" y="699796"/>
            <a:ext cx="9144000" cy="5645020"/>
          </a:xfrm>
          <a:prstGeom prst="rect">
            <a:avLst/>
          </a:prstGeom>
        </p:spPr>
      </p:pic>
    </p:spTree>
    <p:extLst>
      <p:ext uri="{BB962C8B-B14F-4D97-AF65-F5344CB8AC3E}">
        <p14:creationId xmlns:p14="http://schemas.microsoft.com/office/powerpoint/2010/main" val="400878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1-BIT ADDER LOGIC</a:t>
            </a:r>
            <a:endParaRPr lang="en-US" dirty="0"/>
          </a:p>
        </p:txBody>
      </p:sp>
      <p:pic>
        <p:nvPicPr>
          <p:cNvPr id="4" name="Picture 3">
            <a:extLst>
              <a:ext uri="{FF2B5EF4-FFF2-40B4-BE49-F238E27FC236}">
                <a16:creationId xmlns:a16="http://schemas.microsoft.com/office/drawing/2014/main" id="{A4BA64D6-B194-F968-5EA6-79725DBC5754}"/>
              </a:ext>
            </a:extLst>
          </p:cNvPr>
          <p:cNvPicPr>
            <a:picLocks noChangeAspect="1"/>
          </p:cNvPicPr>
          <p:nvPr/>
        </p:nvPicPr>
        <p:blipFill>
          <a:blip r:embed="rId3"/>
          <a:stretch>
            <a:fillRect/>
          </a:stretch>
        </p:blipFill>
        <p:spPr>
          <a:xfrm>
            <a:off x="0" y="970384"/>
            <a:ext cx="9144000" cy="5327779"/>
          </a:xfrm>
          <a:prstGeom prst="rect">
            <a:avLst/>
          </a:prstGeom>
        </p:spPr>
      </p:pic>
    </p:spTree>
    <p:extLst>
      <p:ext uri="{BB962C8B-B14F-4D97-AF65-F5344CB8AC3E}">
        <p14:creationId xmlns:p14="http://schemas.microsoft.com/office/powerpoint/2010/main" val="159013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BUILDING A 32-BIT ALU </a:t>
            </a:r>
            <a:endParaRPr lang="en-US" dirty="0"/>
          </a:p>
        </p:txBody>
      </p:sp>
      <p:pic>
        <p:nvPicPr>
          <p:cNvPr id="3" name="Picture 2">
            <a:extLst>
              <a:ext uri="{FF2B5EF4-FFF2-40B4-BE49-F238E27FC236}">
                <a16:creationId xmlns:a16="http://schemas.microsoft.com/office/drawing/2014/main" id="{E51EC80D-D693-BA37-2091-2DB58E24C737}"/>
              </a:ext>
            </a:extLst>
          </p:cNvPr>
          <p:cNvPicPr>
            <a:picLocks noChangeAspect="1"/>
          </p:cNvPicPr>
          <p:nvPr/>
        </p:nvPicPr>
        <p:blipFill>
          <a:blip r:embed="rId3"/>
          <a:stretch>
            <a:fillRect/>
          </a:stretch>
        </p:blipFill>
        <p:spPr>
          <a:xfrm>
            <a:off x="1" y="783771"/>
            <a:ext cx="9078686" cy="5682343"/>
          </a:xfrm>
          <a:prstGeom prst="rect">
            <a:avLst/>
          </a:prstGeom>
        </p:spPr>
      </p:pic>
    </p:spTree>
    <p:extLst>
      <p:ext uri="{BB962C8B-B14F-4D97-AF65-F5344CB8AC3E}">
        <p14:creationId xmlns:p14="http://schemas.microsoft.com/office/powerpoint/2010/main" val="293524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6A8FBD-6389-788A-8889-9A452EADBDBF}"/>
              </a:ext>
            </a:extLst>
          </p:cNvPr>
          <p:cNvSpPr txBox="1"/>
          <p:nvPr/>
        </p:nvSpPr>
        <p:spPr>
          <a:xfrm>
            <a:off x="2113383" y="1415406"/>
            <a:ext cx="6526764" cy="1477328"/>
          </a:xfrm>
          <a:prstGeom prst="rect">
            <a:avLst/>
          </a:prstGeom>
          <a:noFill/>
        </p:spPr>
        <p:txBody>
          <a:bodyPr wrap="square">
            <a:spAutoFit/>
          </a:bodyPr>
          <a:lstStyle/>
          <a:p>
            <a:pPr algn="r" rtl="1"/>
            <a:r>
              <a:rPr lang="fa-IR" dirty="0">
                <a:cs typeface="B Nazanin" panose="00000400000000000000" pitchFamily="2" charset="-78"/>
              </a:rPr>
              <a:t>جمع کننده ای که ما الان ساختیم را می نامیم </a:t>
            </a:r>
            <a:r>
              <a:rPr lang="en-US" dirty="0">
                <a:cs typeface="B Nazanin" panose="00000400000000000000" pitchFamily="2" charset="-78"/>
              </a:rPr>
              <a:t>Ripple Carry Adder</a:t>
            </a:r>
          </a:p>
          <a:p>
            <a:pPr algn="r" rtl="1"/>
            <a:r>
              <a:rPr lang="fa-IR" dirty="0">
                <a:cs typeface="B Nazanin" panose="00000400000000000000" pitchFamily="2" charset="-78"/>
              </a:rPr>
              <a:t>بیت حامل ممکن است از </a:t>
            </a:r>
            <a:r>
              <a:rPr lang="en-US" dirty="0">
                <a:cs typeface="B Nazanin" panose="00000400000000000000" pitchFamily="2" charset="-78"/>
              </a:rPr>
              <a:t>LSB </a:t>
            </a:r>
            <a:r>
              <a:rPr lang="fa-IR" dirty="0">
                <a:cs typeface="B Nazanin" panose="00000400000000000000" pitchFamily="2" charset="-78"/>
              </a:rPr>
              <a:t>به </a:t>
            </a:r>
            <a:r>
              <a:rPr lang="en-US" dirty="0">
                <a:cs typeface="B Nazanin" panose="00000400000000000000" pitchFamily="2" charset="-78"/>
              </a:rPr>
              <a:t>MSB </a:t>
            </a:r>
            <a:r>
              <a:rPr lang="fa-IR" dirty="0">
                <a:cs typeface="B Nazanin" panose="00000400000000000000" pitchFamily="2" charset="-78"/>
              </a:rPr>
              <a:t>ارتقا پیدا کند</a:t>
            </a:r>
          </a:p>
          <a:p>
            <a:pPr algn="r" rtl="1"/>
            <a:r>
              <a:rPr lang="fa-IR" dirty="0">
                <a:cs typeface="B Nazanin" panose="00000400000000000000" pitchFamily="2" charset="-78"/>
              </a:rPr>
              <a:t>بدترین حالت تاخیر برای یک جمع کننده </a:t>
            </a:r>
            <a:r>
              <a:rPr lang="en-US" dirty="0">
                <a:cs typeface="B Nazanin" panose="00000400000000000000" pitchFamily="2" charset="-78"/>
              </a:rPr>
              <a:t>N Bit RC </a:t>
            </a:r>
            <a:r>
              <a:rPr lang="fa-IR" dirty="0">
                <a:cs typeface="B Nazanin" panose="00000400000000000000" pitchFamily="2" charset="-78"/>
              </a:rPr>
              <a:t>تاخیر 2 </a:t>
            </a:r>
            <a:r>
              <a:rPr lang="en-US" dirty="0">
                <a:cs typeface="B Nazanin" panose="00000400000000000000" pitchFamily="2" charset="-78"/>
              </a:rPr>
              <a:t>N Gate</a:t>
            </a:r>
          </a:p>
          <a:p>
            <a:pPr algn="r" rtl="1"/>
            <a:r>
              <a:rPr lang="fa-IR" dirty="0">
                <a:cs typeface="B Nazanin" panose="00000400000000000000" pitchFamily="2" charset="-78"/>
              </a:rPr>
              <a:t>نکته: جمع کننده های </a:t>
            </a:r>
            <a:r>
              <a:rPr lang="en-US" dirty="0">
                <a:cs typeface="B Nazanin" panose="00000400000000000000" pitchFamily="2" charset="-78"/>
              </a:rPr>
              <a:t>Ripple Carry </a:t>
            </a:r>
            <a:r>
              <a:rPr lang="fa-IR" dirty="0">
                <a:cs typeface="B Nazanin" panose="00000400000000000000" pitchFamily="2" charset="-78"/>
              </a:rPr>
              <a:t>آهسته هستند. جمع کننده های سریعتر ممکن</a:t>
            </a:r>
          </a:p>
          <a:p>
            <a:pPr algn="r" rtl="1"/>
            <a:r>
              <a:rPr lang="fa-IR" dirty="0">
                <a:cs typeface="B Nazanin" panose="00000400000000000000" pitchFamily="2" charset="-78"/>
              </a:rPr>
              <a:t>است سرعت بدهند به حرکت </a:t>
            </a:r>
            <a:r>
              <a:rPr lang="en-US" dirty="0">
                <a:cs typeface="B Nazanin" panose="00000400000000000000" pitchFamily="2" charset="-78"/>
              </a:rPr>
              <a:t>Carry </a:t>
            </a:r>
            <a:r>
              <a:rPr lang="fa-IR" dirty="0">
                <a:cs typeface="B Nazanin" panose="00000400000000000000" pitchFamily="2" charset="-78"/>
              </a:rPr>
              <a:t>از یک سر به سر دیگر</a:t>
            </a:r>
            <a:endParaRPr lang="en-US" dirty="0">
              <a:cs typeface="B Nazanin" panose="00000400000000000000" pitchFamily="2" charset="-78"/>
            </a:endParaRPr>
          </a:p>
        </p:txBody>
      </p:sp>
      <p:sp>
        <p:nvSpPr>
          <p:cNvPr id="9" name="TextBox 8">
            <a:extLst>
              <a:ext uri="{FF2B5EF4-FFF2-40B4-BE49-F238E27FC236}">
                <a16:creationId xmlns:a16="http://schemas.microsoft.com/office/drawing/2014/main" id="{A3CC5ED3-E945-0A44-25DE-22DCE7E326D5}"/>
              </a:ext>
            </a:extLst>
          </p:cNvPr>
          <p:cNvSpPr txBox="1"/>
          <p:nvPr/>
        </p:nvSpPr>
        <p:spPr>
          <a:xfrm>
            <a:off x="1397259" y="430870"/>
            <a:ext cx="6349481" cy="707886"/>
          </a:xfrm>
          <a:prstGeom prst="rect">
            <a:avLst/>
          </a:prstGeom>
          <a:noFill/>
        </p:spPr>
        <p:txBody>
          <a:bodyPr wrap="square">
            <a:spAutoFit/>
          </a:bodyPr>
          <a:lstStyle/>
          <a:p>
            <a:pPr algn="ctr" rtl="1"/>
            <a:r>
              <a:rPr lang="fa-IR" sz="4000" b="0" i="0" u="none" strike="noStrike" baseline="0" dirty="0">
                <a:solidFill>
                  <a:srgbClr val="000000"/>
                </a:solidFill>
                <a:latin typeface="BNazanin"/>
                <a:cs typeface="B Nazanin" panose="00000400000000000000" pitchFamily="2" charset="-78"/>
              </a:rPr>
              <a:t>معایب </a:t>
            </a:r>
            <a:r>
              <a:rPr lang="en-US" sz="4000" b="0" i="0" u="none" strike="noStrike" baseline="0" dirty="0">
                <a:solidFill>
                  <a:srgbClr val="000000"/>
                </a:solidFill>
                <a:latin typeface="BNazanin"/>
                <a:cs typeface="B Nazanin" panose="00000400000000000000" pitchFamily="2" charset="-78"/>
              </a:rPr>
              <a:t>Ripple carry</a:t>
            </a:r>
            <a:endParaRPr lang="en-US" sz="1000" dirty="0">
              <a:cs typeface="B Nazanin" panose="00000400000000000000" pitchFamily="2" charset="-78"/>
            </a:endParaRPr>
          </a:p>
        </p:txBody>
      </p:sp>
      <p:pic>
        <p:nvPicPr>
          <p:cNvPr id="11" name="Picture 10">
            <a:extLst>
              <a:ext uri="{FF2B5EF4-FFF2-40B4-BE49-F238E27FC236}">
                <a16:creationId xmlns:a16="http://schemas.microsoft.com/office/drawing/2014/main" id="{9B8FDA77-1F71-91FA-25DE-41C9E3AD372A}"/>
              </a:ext>
            </a:extLst>
          </p:cNvPr>
          <p:cNvPicPr>
            <a:picLocks noChangeAspect="1"/>
          </p:cNvPicPr>
          <p:nvPr/>
        </p:nvPicPr>
        <p:blipFill>
          <a:blip r:embed="rId2"/>
          <a:stretch>
            <a:fillRect/>
          </a:stretch>
        </p:blipFill>
        <p:spPr>
          <a:xfrm>
            <a:off x="1" y="2975974"/>
            <a:ext cx="9144000" cy="3882026"/>
          </a:xfrm>
          <a:prstGeom prst="rect">
            <a:avLst/>
          </a:prstGeom>
        </p:spPr>
      </p:pic>
    </p:spTree>
    <p:extLst>
      <p:ext uri="{BB962C8B-B14F-4D97-AF65-F5344CB8AC3E}">
        <p14:creationId xmlns:p14="http://schemas.microsoft.com/office/powerpoint/2010/main" val="42722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one extreme: </a:t>
            </a:r>
            <a:r>
              <a:rPr lang="en-US" sz="1800" b="0" i="1" u="none" strike="noStrike" baseline="0" dirty="0">
                <a:solidFill>
                  <a:srgbClr val="585858"/>
                </a:solidFill>
                <a:latin typeface="Gill Sans MT" panose="020B0502020104020203" pitchFamily="34" charset="0"/>
                <a:cs typeface="B Nazanin" panose="00000400000000000000" pitchFamily="2" charset="-78"/>
              </a:rPr>
              <a:t>ripple-carry</a:t>
            </a:r>
            <a:r>
              <a:rPr lang="en-US" sz="1800" b="0" i="0" u="none" strike="noStrike" baseline="0" dirty="0">
                <a:solidFill>
                  <a:srgbClr val="585858"/>
                </a:solidFill>
                <a:latin typeface="Gill Sans MT" panose="020B0502020104020203" pitchFamily="34" charset="0"/>
                <a:cs typeface="B Nazanin" panose="00000400000000000000" pitchFamily="2" charset="-78"/>
              </a:rPr>
              <a:t>–carry ripples through 32 ALUs, slow!</a:t>
            </a:r>
          </a:p>
          <a:p>
            <a:r>
              <a:rPr lang="en-US" sz="1800" b="0" i="0" u="none" strike="noStrike" baseline="0" dirty="0">
                <a:solidFill>
                  <a:srgbClr val="585858"/>
                </a:solidFill>
                <a:latin typeface="Gill Sans MT" panose="020B0502020104020203" pitchFamily="34" charset="0"/>
                <a:cs typeface="B Nazanin" panose="00000400000000000000" pitchFamily="2" charset="-78"/>
              </a:rPr>
              <a:t>other extreme: sum-of-products for each </a:t>
            </a:r>
            <a:r>
              <a:rPr lang="en-US" sz="1800" b="0" i="0" u="none" strike="noStrike" baseline="0" dirty="0" err="1">
                <a:solidFill>
                  <a:srgbClr val="585858"/>
                </a:solidFill>
                <a:latin typeface="Gill Sans MT" panose="020B0502020104020203" pitchFamily="34" charset="0"/>
                <a:cs typeface="B Nazanin" panose="00000400000000000000" pitchFamily="2" charset="-78"/>
              </a:rPr>
              <a:t>CarryIn</a:t>
            </a:r>
            <a:r>
              <a:rPr lang="en-US" sz="1800" b="0" i="0" u="none" strike="noStrike" baseline="0" dirty="0">
                <a:solidFill>
                  <a:srgbClr val="585858"/>
                </a:solidFill>
                <a:latin typeface="Gill Sans MT" panose="020B0502020104020203" pitchFamily="34" charset="0"/>
                <a:cs typeface="B Nazanin" panose="00000400000000000000" pitchFamily="2" charset="-78"/>
              </a:rPr>
              <a:t> bit –super fast!</a:t>
            </a:r>
          </a:p>
          <a:p>
            <a:r>
              <a:rPr lang="en-US" sz="1800" b="0" i="0" u="none" strike="noStrike" baseline="0" dirty="0" err="1">
                <a:solidFill>
                  <a:srgbClr val="585858"/>
                </a:solidFill>
                <a:latin typeface="Gill Sans MT" panose="020B0502020104020203" pitchFamily="34" charset="0"/>
                <a:cs typeface="B Nazanin" panose="00000400000000000000" pitchFamily="2" charset="-78"/>
              </a:rPr>
              <a:t>CarryIn</a:t>
            </a:r>
            <a:r>
              <a:rPr lang="en-US" sz="1800" b="0" i="0" u="none" strike="noStrike" baseline="0" dirty="0">
                <a:solidFill>
                  <a:srgbClr val="585858"/>
                </a:solidFill>
                <a:latin typeface="Gill Sans MT" panose="020B0502020104020203" pitchFamily="34" charset="0"/>
                <a:cs typeface="B Nazanin" panose="00000400000000000000" pitchFamily="2" charset="-78"/>
              </a:rPr>
              <a:t> bits:</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2585323"/>
          </a:xfrm>
          <a:prstGeom prst="rect">
            <a:avLst/>
          </a:prstGeom>
          <a:noFill/>
        </p:spPr>
        <p:txBody>
          <a:bodyPr wrap="square" rtlCol="0">
            <a:spAutoFit/>
          </a:bodyPr>
          <a:lstStyle/>
          <a:p>
            <a:pPr algn="r" rtl="1"/>
            <a:r>
              <a:rPr lang="fa-IR" dirty="0">
                <a:cs typeface="B Nazanin" panose="00000400000000000000" pitchFamily="2" charset="-78"/>
              </a:rPr>
              <a:t>یک حالت افراطی: موج دار شدن-حمل کردن امواج از طریق 32 </a:t>
            </a:r>
            <a:r>
              <a:rPr lang="en-US" dirty="0">
                <a:cs typeface="B Nazanin" panose="00000400000000000000" pitchFamily="2" charset="-78"/>
              </a:rPr>
              <a:t>ALU، </a:t>
            </a:r>
            <a:r>
              <a:rPr lang="fa-IR" dirty="0">
                <a:cs typeface="B Nazanin" panose="00000400000000000000" pitchFamily="2" charset="-78"/>
              </a:rPr>
              <a:t>آهسته!</a:t>
            </a:r>
          </a:p>
          <a:p>
            <a:pPr algn="r" rtl="1"/>
            <a:r>
              <a:rPr lang="fa-IR" dirty="0">
                <a:cs typeface="B Nazanin" panose="00000400000000000000" pitchFamily="2" charset="-78"/>
              </a:rPr>
              <a:t>افراطی دیگر: مجموع محصولات برای هر بیت </a:t>
            </a:r>
            <a:r>
              <a:rPr lang="en-US" dirty="0" err="1">
                <a:cs typeface="B Nazanin" panose="00000400000000000000" pitchFamily="2" charset="-78"/>
              </a:rPr>
              <a:t>CarryIn</a:t>
            </a:r>
            <a:r>
              <a:rPr lang="en-US" dirty="0">
                <a:cs typeface="B Nazanin" panose="00000400000000000000" pitchFamily="2" charset="-78"/>
              </a:rPr>
              <a:t> - </a:t>
            </a:r>
            <a:r>
              <a:rPr lang="fa-IR" dirty="0">
                <a:cs typeface="B Nazanin" panose="00000400000000000000" pitchFamily="2" charset="-78"/>
              </a:rPr>
              <a:t>فوق العاده سریع!</a:t>
            </a:r>
          </a:p>
          <a:p>
            <a:pPr algn="r" rtl="1"/>
            <a:r>
              <a:rPr lang="fa-IR" dirty="0">
                <a:cs typeface="B Nazanin" panose="00000400000000000000" pitchFamily="2" charset="-78"/>
              </a:rPr>
              <a:t>بیت های </a:t>
            </a:r>
            <a:r>
              <a:rPr lang="en-US" dirty="0" err="1">
                <a:cs typeface="B Nazanin" panose="00000400000000000000" pitchFamily="2" charset="-78"/>
              </a:rPr>
              <a:t>CarryIn</a:t>
            </a:r>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fa-IR" dirty="0">
                <a:cs typeface="B Nazanin" panose="00000400000000000000" pitchFamily="2" charset="-78"/>
              </a:rPr>
              <a:t>چقدر سریع؟ اما برای </a:t>
            </a:r>
            <a:r>
              <a:rPr lang="en-US" dirty="0">
                <a:cs typeface="B Nazanin" panose="00000400000000000000" pitchFamily="2" charset="-78"/>
              </a:rPr>
              <a:t>ALU 32 </a:t>
            </a:r>
            <a:r>
              <a:rPr lang="fa-IR" dirty="0">
                <a:cs typeface="B Nazanin" panose="00000400000000000000" pitchFamily="2" charset="-78"/>
              </a:rPr>
              <a:t>بیتی امکان پذیر نیست! چرا؟ پیچیدگی نمایی!!</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37323" cy="526578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CARRY LOOKAHEAD</a:t>
            </a:r>
            <a:endParaRPr lang="en-US" dirty="0">
              <a:cs typeface="B Nazanin" panose="00000400000000000000" pitchFamily="2" charset="-78"/>
            </a:endParaRPr>
          </a:p>
        </p:txBody>
      </p:sp>
      <p:sp>
        <p:nvSpPr>
          <p:cNvPr id="4" name="TextBox 3">
            <a:extLst>
              <a:ext uri="{FF2B5EF4-FFF2-40B4-BE49-F238E27FC236}">
                <a16:creationId xmlns:a16="http://schemas.microsoft.com/office/drawing/2014/main" id="{BD170CE1-6D4D-699D-0F99-4D83FEA90C5B}"/>
              </a:ext>
            </a:extLst>
          </p:cNvPr>
          <p:cNvSpPr txBox="1"/>
          <p:nvPr/>
        </p:nvSpPr>
        <p:spPr>
          <a:xfrm>
            <a:off x="125964" y="2677657"/>
            <a:ext cx="4572000" cy="3416320"/>
          </a:xfrm>
          <a:prstGeom prst="rect">
            <a:avLst/>
          </a:prstGeom>
          <a:noFill/>
        </p:spPr>
        <p:txBody>
          <a:bodyPr wrap="square">
            <a:spAutoFit/>
          </a:bodyPr>
          <a:lstStyle/>
          <a:p>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 </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p>
          <a:p>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1 </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p>
          <a:p>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 </a:t>
            </a:r>
            <a:r>
              <a:rPr lang="en-US" sz="1800" b="0" i="0" u="none" strike="noStrike" baseline="0" dirty="0">
                <a:solidFill>
                  <a:srgbClr val="585858"/>
                </a:solidFill>
                <a:latin typeface="Gill Sans MT" panose="020B0502020104020203" pitchFamily="34" charset="0"/>
                <a:cs typeface="B Nazanin" panose="00000400000000000000" pitchFamily="2" charset="-78"/>
              </a:rPr>
              <a:t>(substituting for </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p>
          <a:p>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3</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2 </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2 </a:t>
            </a:r>
          </a:p>
          <a:p>
            <a:r>
              <a:rPr lang="en-US" sz="1800" b="0" i="0" u="none" strike="noStrike" baseline="0" dirty="0">
                <a:solidFill>
                  <a:srgbClr val="585858"/>
                </a:solidFill>
                <a:latin typeface="Courier New" panose="02070309020205020404" pitchFamily="49" charset="0"/>
                <a:cs typeface="B Nazanin" panose="00000400000000000000" pitchFamily="2" charset="-78"/>
              </a:rPr>
              <a:t>= </a:t>
            </a:r>
            <a:r>
              <a:rPr lang="en-US"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Courier New" panose="02070309020205020404" pitchFamily="49" charset="0"/>
                <a:cs typeface="B Nazanin" panose="00000400000000000000" pitchFamily="2" charset="-78"/>
              </a:rPr>
              <a:t>= sum of 15 4-term products</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How fast? But not feasible for a 32-bit ALU! Why? Exponential complexity!!</a:t>
            </a:r>
            <a:endParaRPr lang="en-US" dirty="0">
              <a:solidFill>
                <a:srgbClr val="585858"/>
              </a:solidFill>
              <a:latin typeface="Gill Sans MT" panose="020B0502020104020203" pitchFamily="34" charset="0"/>
              <a:cs typeface="B Nazanin" panose="00000400000000000000" pitchFamily="2" charset="-78"/>
            </a:endParaRPr>
          </a:p>
          <a:p>
            <a:endParaRPr lang="en-US" dirty="0">
              <a:cs typeface="B Nazanin" panose="00000400000000000000" pitchFamily="2" charset="-78"/>
            </a:endParaRPr>
          </a:p>
        </p:txBody>
      </p:sp>
    </p:spTree>
    <p:extLst>
      <p:ext uri="{BB962C8B-B14F-4D97-AF65-F5344CB8AC3E}">
        <p14:creationId xmlns:p14="http://schemas.microsoft.com/office/powerpoint/2010/main" val="386781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754326"/>
          </a:xfrm>
          <a:prstGeom prst="rect">
            <a:avLst/>
          </a:prstGeom>
          <a:noFill/>
        </p:spPr>
        <p:txBody>
          <a:bodyPr wrap="square" rtlCol="0">
            <a:spAutoFit/>
          </a:bodyPr>
          <a:lstStyle/>
          <a:p>
            <a:r>
              <a:rPr lang="en-US" dirty="0">
                <a:cs typeface="B Nazanin" panose="00000400000000000000" pitchFamily="2" charset="-78"/>
              </a:rPr>
              <a:t>Two's complement approach: just negate b and add.</a:t>
            </a:r>
          </a:p>
          <a:p>
            <a:r>
              <a:rPr lang="en-US" dirty="0">
                <a:cs typeface="B Nazanin" panose="00000400000000000000" pitchFamily="2" charset="-78"/>
              </a:rPr>
              <a:t>How do we negate?</a:t>
            </a:r>
          </a:p>
          <a:p>
            <a:r>
              <a:rPr lang="en-US" dirty="0">
                <a:cs typeface="B Nazanin" panose="00000400000000000000" pitchFamily="2" charset="-78"/>
              </a:rPr>
              <a:t>recall negation shortcut : invert each bit of b and set </a:t>
            </a:r>
            <a:r>
              <a:rPr lang="en-US" dirty="0" err="1">
                <a:cs typeface="B Nazanin" panose="00000400000000000000" pitchFamily="2" charset="-78"/>
              </a:rPr>
              <a:t>CarryIn</a:t>
            </a:r>
            <a:r>
              <a:rPr lang="en-US" dirty="0">
                <a:cs typeface="B Nazanin" panose="00000400000000000000" pitchFamily="2" charset="-78"/>
              </a:rPr>
              <a:t> to least significant bit(ALU0) to 1</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1477328"/>
          </a:xfrm>
          <a:prstGeom prst="rect">
            <a:avLst/>
          </a:prstGeom>
          <a:noFill/>
        </p:spPr>
        <p:txBody>
          <a:bodyPr wrap="square" rtlCol="0">
            <a:spAutoFit/>
          </a:bodyPr>
          <a:lstStyle/>
          <a:p>
            <a:pPr algn="r" rtl="1"/>
            <a:r>
              <a:rPr lang="fa-IR" dirty="0">
                <a:cs typeface="B Nazanin" panose="00000400000000000000" pitchFamily="2" charset="-78"/>
              </a:rPr>
              <a:t>رویکرد مکمل دو: فقط </a:t>
            </a:r>
            <a:r>
              <a:rPr lang="en-US" dirty="0">
                <a:cs typeface="B Nazanin" panose="00000400000000000000" pitchFamily="2" charset="-78"/>
              </a:rPr>
              <a:t>b </a:t>
            </a:r>
            <a:r>
              <a:rPr lang="fa-IR" dirty="0">
                <a:cs typeface="B Nazanin" panose="00000400000000000000" pitchFamily="2" charset="-78"/>
              </a:rPr>
              <a:t>را نفی کنید و اضافه کنید.</a:t>
            </a:r>
          </a:p>
          <a:p>
            <a:pPr algn="r" rtl="1"/>
            <a:r>
              <a:rPr lang="fa-IR" dirty="0">
                <a:cs typeface="B Nazanin" panose="00000400000000000000" pitchFamily="2" charset="-78"/>
              </a:rPr>
              <a:t>چگونه نفی کنیم؟</a:t>
            </a:r>
          </a:p>
          <a:p>
            <a:pPr algn="r" rtl="1"/>
            <a:r>
              <a:rPr lang="fa-IR" dirty="0">
                <a:cs typeface="B Nazanin" panose="00000400000000000000" pitchFamily="2" charset="-78"/>
              </a:rPr>
              <a:t>میانبر نفی فراخوانی: هر بیت از </a:t>
            </a:r>
            <a:r>
              <a:rPr lang="en-US" dirty="0">
                <a:cs typeface="B Nazanin" panose="00000400000000000000" pitchFamily="2" charset="-78"/>
              </a:rPr>
              <a:t>b </a:t>
            </a:r>
            <a:r>
              <a:rPr lang="fa-IR" dirty="0">
                <a:cs typeface="B Nazanin" panose="00000400000000000000" pitchFamily="2" charset="-78"/>
              </a:rPr>
              <a:t>را معکوس کنید و </a:t>
            </a:r>
            <a:r>
              <a:rPr lang="en-US" dirty="0" err="1">
                <a:cs typeface="B Nazanin" panose="00000400000000000000" pitchFamily="2" charset="-78"/>
              </a:rPr>
              <a:t>CarryIn</a:t>
            </a:r>
            <a:r>
              <a:rPr lang="en-US" dirty="0">
                <a:cs typeface="B Nazanin" panose="00000400000000000000" pitchFamily="2" charset="-78"/>
              </a:rPr>
              <a:t> </a:t>
            </a:r>
            <a:r>
              <a:rPr lang="fa-IR" dirty="0">
                <a:cs typeface="B Nazanin" panose="00000400000000000000" pitchFamily="2" charset="-78"/>
              </a:rPr>
              <a:t>را روی بیت کم اهمیت (</a:t>
            </a:r>
            <a:r>
              <a:rPr lang="en-US" dirty="0">
                <a:cs typeface="B Nazanin" panose="00000400000000000000" pitchFamily="2" charset="-78"/>
              </a:rPr>
              <a:t>ALU0) </a:t>
            </a:r>
            <a:r>
              <a:rPr lang="fa-IR" dirty="0">
                <a:cs typeface="B Nazanin" panose="00000400000000000000" pitchFamily="2" charset="-78"/>
              </a:rPr>
              <a:t>روی 1 تنظیم کنید.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433272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WHAT ABOUT SUBTRACTION (A –B) ?</a:t>
            </a:r>
            <a:endParaRPr lang="en-US" dirty="0">
              <a:cs typeface="B Nazanin" panose="00000400000000000000" pitchFamily="2" charset="-78"/>
            </a:endParaRPr>
          </a:p>
        </p:txBody>
      </p:sp>
      <p:pic>
        <p:nvPicPr>
          <p:cNvPr id="5" name="Picture 4">
            <a:extLst>
              <a:ext uri="{FF2B5EF4-FFF2-40B4-BE49-F238E27FC236}">
                <a16:creationId xmlns:a16="http://schemas.microsoft.com/office/drawing/2014/main" id="{5243D797-3ADA-6796-9268-427CE2679621}"/>
              </a:ext>
            </a:extLst>
          </p:cNvPr>
          <p:cNvPicPr>
            <a:picLocks noChangeAspect="1"/>
          </p:cNvPicPr>
          <p:nvPr/>
        </p:nvPicPr>
        <p:blipFill>
          <a:blip r:embed="rId3"/>
          <a:stretch>
            <a:fillRect/>
          </a:stretch>
        </p:blipFill>
        <p:spPr>
          <a:xfrm>
            <a:off x="1173324" y="2753701"/>
            <a:ext cx="6904652" cy="3777728"/>
          </a:xfrm>
          <a:prstGeom prst="rect">
            <a:avLst/>
          </a:prstGeom>
        </p:spPr>
      </p:pic>
    </p:spTree>
    <p:extLst>
      <p:ext uri="{BB962C8B-B14F-4D97-AF65-F5344CB8AC3E}">
        <p14:creationId xmlns:p14="http://schemas.microsoft.com/office/powerpoint/2010/main" val="151992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721263"/>
            <a:ext cx="4301411" cy="590931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Need to support the </a:t>
            </a:r>
            <a:r>
              <a:rPr lang="en-US" sz="1800" b="0" i="1" u="none" strike="noStrike" baseline="0" dirty="0">
                <a:solidFill>
                  <a:srgbClr val="585858"/>
                </a:solidFill>
                <a:latin typeface="Gill Sans MT" panose="020B0502020104020203" pitchFamily="34" charset="0"/>
                <a:cs typeface="B Nazanin" panose="00000400000000000000" pitchFamily="2" charset="-78"/>
              </a:rPr>
              <a:t>set-on-less-</a:t>
            </a:r>
            <a:r>
              <a:rPr lang="en-US" sz="1800" b="0" i="1" u="none" strike="noStrike" baseline="0" dirty="0" err="1">
                <a:solidFill>
                  <a:srgbClr val="585858"/>
                </a:solidFill>
                <a:latin typeface="Gill Sans MT" panose="020B0502020104020203" pitchFamily="34" charset="0"/>
                <a:cs typeface="B Nazanin" panose="00000400000000000000" pitchFamily="2" charset="-78"/>
              </a:rPr>
              <a:t>than</a:t>
            </a:r>
            <a:r>
              <a:rPr lang="en-US" sz="1800" b="0" i="0" u="none" strike="noStrike" baseline="0" dirty="0" err="1">
                <a:solidFill>
                  <a:srgbClr val="585858"/>
                </a:solidFill>
                <a:latin typeface="Gill Sans MT" panose="020B0502020104020203" pitchFamily="34" charset="0"/>
                <a:cs typeface="B Nazanin" panose="00000400000000000000" pitchFamily="2" charset="-78"/>
              </a:rPr>
              <a:t>instruction</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p>
          <a:p>
            <a:r>
              <a:rPr lang="en-US" sz="1800" b="0" i="0" u="none" strike="noStrike" baseline="0" dirty="0">
                <a:solidFill>
                  <a:srgbClr val="585858"/>
                </a:solidFill>
                <a:latin typeface="Gill Sans MT" panose="020B0502020104020203" pitchFamily="34" charset="0"/>
                <a:cs typeface="B Nazanin" panose="00000400000000000000" pitchFamily="2" charset="-78"/>
              </a:rPr>
              <a:t>e.g., </a:t>
            </a:r>
            <a:r>
              <a:rPr lang="en-US" sz="1800" b="0" i="0" u="none" strike="noStrike" baseline="0" dirty="0">
                <a:solidFill>
                  <a:srgbClr val="585858"/>
                </a:solidFill>
                <a:latin typeface="Courier New" panose="02070309020205020404" pitchFamily="49" charset="0"/>
                <a:cs typeface="B Nazanin" panose="00000400000000000000" pitchFamily="2" charset="-78"/>
              </a:rPr>
              <a:t>slt$t0, $t3, $t4</a:t>
            </a:r>
          </a:p>
          <a:p>
            <a:r>
              <a:rPr lang="en-US" sz="1800" b="0" i="0" u="none" strike="noStrike" baseline="0" dirty="0">
                <a:solidFill>
                  <a:srgbClr val="585858"/>
                </a:solidFill>
                <a:latin typeface="Gill Sans MT" panose="020B0502020104020203" pitchFamily="34" charset="0"/>
                <a:cs typeface="B Nazanin" panose="00000400000000000000" pitchFamily="2" charset="-78"/>
              </a:rPr>
              <a:t>remember: </a:t>
            </a:r>
            <a:r>
              <a:rPr lang="en-US" sz="1800" b="0" i="0" u="none" strike="noStrike" baseline="0" dirty="0" err="1">
                <a:solidFill>
                  <a:srgbClr val="585858"/>
                </a:solidFill>
                <a:latin typeface="Courier New" panose="02070309020205020404" pitchFamily="49" charset="0"/>
                <a:cs typeface="B Nazanin" panose="00000400000000000000" pitchFamily="2" charset="-78"/>
              </a:rPr>
              <a:t>slt</a:t>
            </a:r>
            <a:r>
              <a:rPr lang="en-US" sz="1800" b="0" i="0" u="none" strike="noStrike" baseline="0" dirty="0" err="1">
                <a:solidFill>
                  <a:srgbClr val="585858"/>
                </a:solidFill>
                <a:latin typeface="Gill Sans MT" panose="020B0502020104020203" pitchFamily="34" charset="0"/>
                <a:cs typeface="B Nazanin" panose="00000400000000000000" pitchFamily="2" charset="-78"/>
              </a:rPr>
              <a:t>is</a:t>
            </a:r>
            <a:r>
              <a:rPr lang="en-US" sz="1800" b="0" i="0" u="none" strike="noStrike" baseline="0" dirty="0">
                <a:solidFill>
                  <a:srgbClr val="585858"/>
                </a:solidFill>
                <a:latin typeface="Gill Sans MT" panose="020B0502020104020203" pitchFamily="34" charset="0"/>
                <a:cs typeface="B Nazanin" panose="00000400000000000000" pitchFamily="2" charset="-78"/>
              </a:rPr>
              <a:t> an </a:t>
            </a:r>
            <a:r>
              <a:rPr lang="en-US" sz="1800" b="0" i="1" u="none" strike="noStrike" baseline="0" dirty="0">
                <a:solidFill>
                  <a:srgbClr val="585858"/>
                </a:solidFill>
                <a:latin typeface="Gill Sans MT" panose="020B0502020104020203" pitchFamily="34" charset="0"/>
                <a:cs typeface="B Nazanin" panose="00000400000000000000" pitchFamily="2" charset="-78"/>
              </a:rPr>
              <a:t>R-type </a:t>
            </a:r>
            <a:r>
              <a:rPr lang="en-US" sz="1800" b="0" i="1" u="none" strike="noStrike" baseline="0" dirty="0" err="1">
                <a:solidFill>
                  <a:srgbClr val="585858"/>
                </a:solidFill>
                <a:latin typeface="Gill Sans MT" panose="020B0502020104020203" pitchFamily="34" charset="0"/>
                <a:cs typeface="B Nazanin" panose="00000400000000000000" pitchFamily="2" charset="-78"/>
              </a:rPr>
              <a:t>instruction</a:t>
            </a:r>
            <a:r>
              <a:rPr lang="en-US" sz="1800" b="0" i="0" u="none" strike="noStrike" baseline="0" dirty="0" err="1">
                <a:solidFill>
                  <a:srgbClr val="585858"/>
                </a:solidFill>
                <a:latin typeface="Gill Sans MT" panose="020B0502020104020203" pitchFamily="34" charset="0"/>
                <a:cs typeface="B Nazanin" panose="00000400000000000000" pitchFamily="2" charset="-78"/>
              </a:rPr>
              <a:t>that</a:t>
            </a:r>
            <a:r>
              <a:rPr lang="en-US" sz="1800" b="0" i="0" u="none" strike="noStrike" baseline="0" dirty="0">
                <a:solidFill>
                  <a:srgbClr val="585858"/>
                </a:solidFill>
                <a:latin typeface="Gill Sans MT" panose="020B0502020104020203" pitchFamily="34" charset="0"/>
                <a:cs typeface="B Nazanin" panose="00000400000000000000" pitchFamily="2" charset="-78"/>
              </a:rPr>
              <a:t> produces 1 if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&lt;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rtand</a:t>
            </a:r>
            <a:r>
              <a:rPr lang="en-US" sz="1800" b="0" i="0" u="none" strike="noStrike" baseline="0" dirty="0">
                <a:solidFill>
                  <a:srgbClr val="585858"/>
                </a:solidFill>
                <a:latin typeface="Gill Sans MT" panose="020B0502020104020203" pitchFamily="34" charset="0"/>
                <a:cs typeface="B Nazanin" panose="00000400000000000000" pitchFamily="2" charset="-78"/>
              </a:rPr>
              <a:t> 0 otherwise</a:t>
            </a:r>
          </a:p>
          <a:p>
            <a:r>
              <a:rPr lang="en-US" sz="1800" b="0" i="0" u="none" strike="noStrike" baseline="0" dirty="0">
                <a:solidFill>
                  <a:srgbClr val="585858"/>
                </a:solidFill>
                <a:latin typeface="Gill Sans MT" panose="020B0502020104020203" pitchFamily="34" charset="0"/>
                <a:cs typeface="B Nazanin" panose="00000400000000000000" pitchFamily="2" charset="-78"/>
              </a:rPr>
              <a:t>idea is to use subtraction: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&lt;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rtrs</a:t>
            </a:r>
            <a:r>
              <a:rPr lang="en-US" sz="1800" b="0" i="0" u="none" strike="noStrike" baseline="0" dirty="0">
                <a:solidFill>
                  <a:srgbClr val="585858"/>
                </a:solidFill>
                <a:latin typeface="Gill Sans MT" panose="020B0502020104020203" pitchFamily="34" charset="0"/>
                <a:cs typeface="B Nazanin" panose="00000400000000000000" pitchFamily="2" charset="-78"/>
              </a:rPr>
              <a:t>–rt&lt; 0. Recall </a:t>
            </a:r>
            <a:r>
              <a:rPr lang="en-US" sz="1800" b="0" i="0" u="none" strike="noStrike" baseline="0" dirty="0" err="1">
                <a:solidFill>
                  <a:srgbClr val="585858"/>
                </a:solidFill>
                <a:latin typeface="Gill Sans MT" panose="020B0502020104020203" pitchFamily="34" charset="0"/>
                <a:cs typeface="B Nazanin" panose="00000400000000000000" pitchFamily="2" charset="-78"/>
              </a:rPr>
              <a:t>msbof</a:t>
            </a:r>
            <a:r>
              <a:rPr lang="en-US" sz="1800" b="0" i="0" u="none" strike="noStrike" baseline="0" dirty="0">
                <a:solidFill>
                  <a:srgbClr val="585858"/>
                </a:solidFill>
                <a:latin typeface="Gill Sans MT" panose="020B0502020104020203" pitchFamily="34" charset="0"/>
                <a:cs typeface="B Nazanin" panose="00000400000000000000" pitchFamily="2" charset="-78"/>
              </a:rPr>
              <a:t> negative number is 1</a:t>
            </a:r>
          </a:p>
          <a:p>
            <a:r>
              <a:rPr lang="en-US" sz="1800" b="0" i="0" u="none" strike="noStrike" baseline="0" dirty="0">
                <a:solidFill>
                  <a:srgbClr val="585858"/>
                </a:solidFill>
                <a:latin typeface="Gill Sans MT" panose="020B0502020104020203" pitchFamily="34" charset="0"/>
                <a:cs typeface="B Nazanin" panose="00000400000000000000" pitchFamily="2" charset="-78"/>
              </a:rPr>
              <a:t>two cases after subtraction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–rt:</a:t>
            </a:r>
          </a:p>
          <a:p>
            <a:r>
              <a:rPr lang="en-US" sz="1800" b="0" i="0" u="none" strike="noStrike" baseline="0" dirty="0">
                <a:solidFill>
                  <a:srgbClr val="585858"/>
                </a:solidFill>
                <a:latin typeface="Gill Sans MT" panose="020B0502020104020203" pitchFamily="34" charset="0"/>
                <a:cs typeface="B Nazanin" panose="00000400000000000000" pitchFamily="2" charset="-78"/>
              </a:rPr>
              <a:t>if no </a:t>
            </a:r>
            <a:r>
              <a:rPr lang="en-US" sz="1800" b="0" i="0" u="none" strike="noStrike" baseline="0" dirty="0" err="1">
                <a:solidFill>
                  <a:srgbClr val="585858"/>
                </a:solidFill>
                <a:latin typeface="Gill Sans MT" panose="020B0502020104020203" pitchFamily="34" charset="0"/>
                <a:cs typeface="B Nazanin" panose="00000400000000000000" pitchFamily="2" charset="-78"/>
              </a:rPr>
              <a:t>overflowthen</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&lt;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rtmost</a:t>
            </a:r>
            <a:r>
              <a:rPr lang="en-US" sz="1800" b="0" i="0" u="none" strike="noStrike" baseline="0" dirty="0">
                <a:solidFill>
                  <a:srgbClr val="585858"/>
                </a:solidFill>
                <a:latin typeface="Gill Sans MT" panose="020B0502020104020203" pitchFamily="34" charset="0"/>
                <a:cs typeface="B Nazanin" panose="00000400000000000000" pitchFamily="2" charset="-78"/>
              </a:rPr>
              <a:t> significant bit of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–rt= 1</a:t>
            </a:r>
          </a:p>
          <a:p>
            <a:r>
              <a:rPr lang="en-US" sz="1800" b="0" i="0" u="none" strike="noStrike" baseline="0" dirty="0">
                <a:solidFill>
                  <a:srgbClr val="585858"/>
                </a:solidFill>
                <a:latin typeface="Gill Sans MT" panose="020B0502020104020203" pitchFamily="34" charset="0"/>
                <a:cs typeface="B Nazanin" panose="00000400000000000000" pitchFamily="2" charset="-78"/>
              </a:rPr>
              <a:t>if </a:t>
            </a:r>
            <a:r>
              <a:rPr lang="en-US" sz="1800" b="0" i="0" u="none" strike="noStrike" baseline="0" dirty="0" err="1">
                <a:solidFill>
                  <a:srgbClr val="585858"/>
                </a:solidFill>
                <a:latin typeface="Gill Sans MT" panose="020B0502020104020203" pitchFamily="34" charset="0"/>
                <a:cs typeface="B Nazanin" panose="00000400000000000000" pitchFamily="2" charset="-78"/>
              </a:rPr>
              <a:t>overflowthen</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&lt;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rtmost</a:t>
            </a:r>
            <a:r>
              <a:rPr lang="en-US" sz="1800" b="0" i="0" u="none" strike="noStrike" baseline="0" dirty="0">
                <a:solidFill>
                  <a:srgbClr val="585858"/>
                </a:solidFill>
                <a:latin typeface="Gill Sans MT" panose="020B0502020104020203" pitchFamily="34" charset="0"/>
                <a:cs typeface="B Nazanin" panose="00000400000000000000" pitchFamily="2" charset="-78"/>
              </a:rPr>
              <a:t> significant bit of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–rt= 0</a:t>
            </a:r>
          </a:p>
          <a:p>
            <a:r>
              <a:rPr lang="en-US" sz="1800" b="0" i="0" u="none" strike="noStrike" baseline="0" dirty="0">
                <a:solidFill>
                  <a:srgbClr val="585858"/>
                </a:solidFill>
                <a:latin typeface="Gill Sans MT" panose="020B0502020104020203" pitchFamily="34" charset="0"/>
                <a:cs typeface="B Nazanin" panose="00000400000000000000" pitchFamily="2" charset="-78"/>
              </a:rPr>
              <a:t>why?</a:t>
            </a:r>
          </a:p>
          <a:p>
            <a:r>
              <a:rPr lang="en-US" sz="1800" b="0" i="0" u="none" strike="noStrike" baseline="0" dirty="0">
                <a:solidFill>
                  <a:srgbClr val="585858"/>
                </a:solidFill>
                <a:latin typeface="Gill Sans MT" panose="020B0502020104020203" pitchFamily="34" charset="0"/>
                <a:cs typeface="B Nazanin" panose="00000400000000000000" pitchFamily="2" charset="-78"/>
              </a:rPr>
              <a:t>therefore</a:t>
            </a:r>
          </a:p>
          <a:p>
            <a:r>
              <a:rPr lang="en-US" sz="1800" b="0" i="0" u="none" strike="noStrike" baseline="0" dirty="0">
                <a:solidFill>
                  <a:srgbClr val="585858"/>
                </a:solidFill>
                <a:latin typeface="Gill Sans MT" panose="020B0502020104020203" pitchFamily="34" charset="0"/>
                <a:cs typeface="B Nazanin" panose="00000400000000000000" pitchFamily="2" charset="-78"/>
              </a:rPr>
              <a:t>set bit = </a:t>
            </a:r>
            <a:r>
              <a:rPr lang="en-US" sz="1800" b="0" i="0" u="none" strike="noStrike" baseline="0" dirty="0" err="1">
                <a:solidFill>
                  <a:srgbClr val="585858"/>
                </a:solidFill>
                <a:latin typeface="Gill Sans MT" panose="020B0502020104020203" pitchFamily="34" charset="0"/>
                <a:cs typeface="B Nazanin" panose="00000400000000000000" pitchFamily="2" charset="-78"/>
              </a:rPr>
              <a:t>msbof</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err="1">
                <a:solidFill>
                  <a:srgbClr val="585858"/>
                </a:solidFill>
                <a:latin typeface="Gill Sans MT" panose="020B0502020104020203" pitchFamily="34" charset="0"/>
                <a:cs typeface="B Nazanin" panose="00000400000000000000" pitchFamily="2" charset="-78"/>
              </a:rPr>
              <a:t>rtoverflow</a:t>
            </a:r>
            <a:r>
              <a:rPr lang="en-US" sz="1800" b="0" i="0" u="none" strike="noStrike" baseline="0" dirty="0">
                <a:solidFill>
                  <a:srgbClr val="585858"/>
                </a:solidFill>
                <a:latin typeface="Gill Sans MT" panose="020B0502020104020203" pitchFamily="34" charset="0"/>
                <a:cs typeface="B Nazanin" panose="00000400000000000000" pitchFamily="2" charset="-78"/>
              </a:rPr>
              <a:t> bit</a:t>
            </a:r>
          </a:p>
          <a:p>
            <a:r>
              <a:rPr lang="en-US" sz="1800" b="0" i="0" u="none" strike="noStrike" baseline="0" dirty="0">
                <a:solidFill>
                  <a:srgbClr val="585858"/>
                </a:solidFill>
                <a:latin typeface="Gill Sans MT" panose="020B0502020104020203" pitchFamily="34" charset="0"/>
                <a:cs typeface="B Nazanin" panose="00000400000000000000" pitchFamily="2" charset="-78"/>
              </a:rPr>
              <a:t>where </a:t>
            </a:r>
            <a:r>
              <a:rPr lang="en-US" sz="1800" b="0" i="1" u="none" strike="noStrike" baseline="0" dirty="0">
                <a:solidFill>
                  <a:srgbClr val="585858"/>
                </a:solidFill>
                <a:latin typeface="Gill Sans MT" panose="020B0502020104020203" pitchFamily="34" charset="0"/>
                <a:cs typeface="B Nazanin" panose="00000400000000000000" pitchFamily="2" charset="-78"/>
              </a:rPr>
              <a:t>set bit, </a:t>
            </a:r>
            <a:r>
              <a:rPr lang="en-US" sz="1800" b="0" i="0" u="none" strike="noStrike" baseline="0" dirty="0">
                <a:solidFill>
                  <a:srgbClr val="585858"/>
                </a:solidFill>
                <a:latin typeface="Gill Sans MT" panose="020B0502020104020203" pitchFamily="34" charset="0"/>
                <a:cs typeface="B Nazanin" panose="00000400000000000000" pitchFamily="2" charset="-78"/>
              </a:rPr>
              <a:t>which is output from ALU31, gives the result of </a:t>
            </a:r>
            <a:r>
              <a:rPr lang="en-US" sz="1800" b="0" i="0" u="none" strike="noStrike" baseline="0" dirty="0" err="1">
                <a:solidFill>
                  <a:srgbClr val="585858"/>
                </a:solidFill>
                <a:latin typeface="Courier New" panose="02070309020205020404" pitchFamily="49" charset="0"/>
                <a:cs typeface="B Nazanin" panose="00000400000000000000" pitchFamily="2" charset="-78"/>
              </a:rPr>
              <a:t>slt</a:t>
            </a:r>
            <a:endParaRPr lang="en-US" sz="1800" b="0" i="0" u="none" strike="noStrike" baseline="0" dirty="0">
              <a:solidFill>
                <a:srgbClr val="585858"/>
              </a:solidFill>
              <a:latin typeface="Courier New" panose="02070309020205020404" pitchFamily="49"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set bit is sent from ALU31 to ALU0 as the </a:t>
            </a:r>
            <a:r>
              <a:rPr lang="en-US" sz="1800" b="0" i="1" u="none" strike="noStrike" baseline="0" dirty="0" err="1">
                <a:solidFill>
                  <a:srgbClr val="585858"/>
                </a:solidFill>
                <a:latin typeface="Gill Sans MT" panose="020B0502020104020203" pitchFamily="34" charset="0"/>
                <a:cs typeface="B Nazanin" panose="00000400000000000000" pitchFamily="2" charset="-78"/>
              </a:rPr>
              <a:t>Less</a:t>
            </a:r>
            <a:r>
              <a:rPr lang="en-US" sz="1800" b="0" i="0" u="none" strike="noStrike" baseline="0" dirty="0" err="1">
                <a:solidFill>
                  <a:srgbClr val="585858"/>
                </a:solidFill>
                <a:latin typeface="Gill Sans MT" panose="020B0502020104020203" pitchFamily="34" charset="0"/>
                <a:cs typeface="B Nazanin" panose="00000400000000000000" pitchFamily="2" charset="-78"/>
              </a:rPr>
              <a:t>bit</a:t>
            </a:r>
            <a:r>
              <a:rPr lang="en-US" sz="1800" b="0" i="0" u="none" strike="noStrike" baseline="0" dirty="0">
                <a:solidFill>
                  <a:srgbClr val="585858"/>
                </a:solidFill>
                <a:latin typeface="Gill Sans MT" panose="020B0502020104020203" pitchFamily="34" charset="0"/>
                <a:cs typeface="B Nazanin" panose="00000400000000000000" pitchFamily="2" charset="-78"/>
              </a:rPr>
              <a:t> at ALU0; all other Less bits are hardwired 0; so Less is the 32-bit result of </a:t>
            </a:r>
            <a:r>
              <a:rPr lang="en-US" sz="1800" b="0" i="0" u="none" strike="noStrike" baseline="0" dirty="0" err="1">
                <a:solidFill>
                  <a:srgbClr val="585858"/>
                </a:solidFill>
                <a:latin typeface="Courier New" panose="02070309020205020404" pitchFamily="49" charset="0"/>
                <a:cs typeface="B Nazanin" panose="00000400000000000000" pitchFamily="2" charset="-78"/>
              </a:rPr>
              <a:t>slt</a:t>
            </a:r>
            <a:r>
              <a:rPr lang="en-US" sz="1800" b="0" i="0" u="none" strike="noStrike" baseline="0" dirty="0">
                <a:solidFill>
                  <a:srgbClr val="585858"/>
                </a:solidFill>
                <a:latin typeface="Courier New" panose="02070309020205020404" pitchFamily="49" charset="0"/>
                <a:cs typeface="B Nazanin" panose="00000400000000000000" pitchFamily="2" charset="-78"/>
              </a:rPr>
              <a:t>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80773" y="721263"/>
            <a:ext cx="4156787" cy="5078313"/>
          </a:xfrm>
          <a:prstGeom prst="rect">
            <a:avLst/>
          </a:prstGeom>
          <a:noFill/>
        </p:spPr>
        <p:txBody>
          <a:bodyPr wrap="square" rtlCol="0">
            <a:spAutoFit/>
          </a:bodyPr>
          <a:lstStyle/>
          <a:p>
            <a:pPr algn="r" rtl="1"/>
            <a:r>
              <a:rPr lang="fa-IR" dirty="0">
                <a:cs typeface="B Nazanin" panose="00000400000000000000" pitchFamily="2" charset="-78"/>
              </a:rPr>
              <a:t>نیاز به پشتیبانی از دستورالعمل تنظیم کمتر از مقدار</a:t>
            </a:r>
          </a:p>
          <a:p>
            <a:pPr algn="r" rtl="1"/>
            <a:r>
              <a:rPr lang="fa-IR" dirty="0">
                <a:cs typeface="B Nazanin" panose="00000400000000000000" pitchFamily="2" charset="-78"/>
              </a:rPr>
              <a:t>به عنوان مثال، </a:t>
            </a:r>
            <a:r>
              <a:rPr lang="en-US" dirty="0">
                <a:cs typeface="B Nazanin" panose="00000400000000000000" pitchFamily="2" charset="-78"/>
              </a:rPr>
              <a:t>slt$t0، $t3، $t4</a:t>
            </a:r>
          </a:p>
          <a:p>
            <a:pPr algn="r" rtl="1"/>
            <a:r>
              <a:rPr lang="fa-IR" dirty="0">
                <a:cs typeface="B Nazanin" panose="00000400000000000000" pitchFamily="2" charset="-78"/>
              </a:rPr>
              <a:t>به یاد داشته باشید: دستوری از نوع </a:t>
            </a:r>
            <a:r>
              <a:rPr lang="en-US" dirty="0">
                <a:cs typeface="B Nazanin" panose="00000400000000000000" pitchFamily="2" charset="-78"/>
              </a:rPr>
              <a:t>R </a:t>
            </a:r>
            <a:r>
              <a:rPr lang="fa-IR" dirty="0">
                <a:cs typeface="B Nazanin" panose="00000400000000000000" pitchFamily="2" charset="-78"/>
              </a:rPr>
              <a:t>است که اگر </a:t>
            </a:r>
            <a:r>
              <a:rPr lang="en-US" dirty="0" err="1">
                <a:cs typeface="B Nazanin" panose="00000400000000000000" pitchFamily="2" charset="-78"/>
              </a:rPr>
              <a:t>rs</a:t>
            </a:r>
            <a:r>
              <a:rPr lang="en-US" dirty="0">
                <a:cs typeface="B Nazanin" panose="00000400000000000000" pitchFamily="2" charset="-78"/>
              </a:rPr>
              <a:t>&lt; </a:t>
            </a:r>
            <a:r>
              <a:rPr lang="fa-IR" dirty="0">
                <a:cs typeface="B Nazanin" panose="00000400000000000000" pitchFamily="2" charset="-78"/>
              </a:rPr>
              <a:t>و در غیر این صورت 0 باشد، 1 را تولید می کند.</a:t>
            </a:r>
          </a:p>
          <a:p>
            <a:pPr algn="r" rtl="1"/>
            <a:r>
              <a:rPr lang="fa-IR" dirty="0">
                <a:cs typeface="B Nazanin" panose="00000400000000000000" pitchFamily="2" charset="-78"/>
              </a:rPr>
              <a:t>ایده این است که از تفریق استفاده کنیم: </a:t>
            </a:r>
            <a:r>
              <a:rPr lang="en-US" dirty="0" err="1">
                <a:cs typeface="B Nazanin" panose="00000400000000000000" pitchFamily="2" charset="-78"/>
              </a:rPr>
              <a:t>rs</a:t>
            </a:r>
            <a:r>
              <a:rPr lang="en-US" dirty="0">
                <a:cs typeface="B Nazanin" panose="00000400000000000000" pitchFamily="2" charset="-78"/>
              </a:rPr>
              <a:t>&lt; </a:t>
            </a:r>
            <a:r>
              <a:rPr lang="en-US" dirty="0" err="1">
                <a:cs typeface="B Nazanin" panose="00000400000000000000" pitchFamily="2" charset="-78"/>
              </a:rPr>
              <a:t>rtrs</a:t>
            </a:r>
            <a:r>
              <a:rPr lang="en-US" dirty="0">
                <a:cs typeface="B Nazanin" panose="00000400000000000000" pitchFamily="2" charset="-78"/>
              </a:rPr>
              <a:t>–rt&lt; 0. </a:t>
            </a:r>
            <a:r>
              <a:rPr lang="en-US" dirty="0" err="1">
                <a:cs typeface="B Nazanin" panose="00000400000000000000" pitchFamily="2" charset="-78"/>
              </a:rPr>
              <a:t>msbof</a:t>
            </a:r>
            <a:r>
              <a:rPr lang="en-US" dirty="0">
                <a:cs typeface="B Nazanin" panose="00000400000000000000" pitchFamily="2" charset="-78"/>
              </a:rPr>
              <a:t> </a:t>
            </a:r>
            <a:r>
              <a:rPr lang="fa-IR" dirty="0">
                <a:cs typeface="B Nazanin" panose="00000400000000000000" pitchFamily="2" charset="-78"/>
              </a:rPr>
              <a:t>عدد منفی 1 است.</a:t>
            </a:r>
          </a:p>
          <a:p>
            <a:pPr algn="r" rtl="1"/>
            <a:r>
              <a:rPr lang="fa-IR" dirty="0">
                <a:cs typeface="B Nazanin" panose="00000400000000000000" pitchFamily="2" charset="-78"/>
              </a:rPr>
              <a:t>دو حالت بعد از تفریق </a:t>
            </a:r>
            <a:r>
              <a:rPr lang="en-US" dirty="0" err="1">
                <a:cs typeface="B Nazanin" panose="00000400000000000000" pitchFamily="2" charset="-78"/>
              </a:rPr>
              <a:t>rs</a:t>
            </a:r>
            <a:r>
              <a:rPr lang="en-US" dirty="0">
                <a:cs typeface="B Nazanin" panose="00000400000000000000" pitchFamily="2" charset="-78"/>
              </a:rPr>
              <a:t>–rt:</a:t>
            </a:r>
          </a:p>
          <a:p>
            <a:pPr algn="r" rtl="1"/>
            <a:r>
              <a:rPr lang="fa-IR" dirty="0">
                <a:cs typeface="B Nazanin" panose="00000400000000000000" pitchFamily="2" charset="-78"/>
              </a:rPr>
              <a:t>اگر سرریز وجود نداشته باشد، </a:t>
            </a:r>
            <a:r>
              <a:rPr lang="en-US" dirty="0" err="1">
                <a:cs typeface="B Nazanin" panose="00000400000000000000" pitchFamily="2" charset="-78"/>
              </a:rPr>
              <a:t>rs</a:t>
            </a:r>
            <a:r>
              <a:rPr lang="en-US" dirty="0">
                <a:cs typeface="B Nazanin" panose="00000400000000000000" pitchFamily="2" charset="-78"/>
              </a:rPr>
              <a:t>&lt; rt</a:t>
            </a:r>
            <a:r>
              <a:rPr lang="fa-IR" dirty="0">
                <a:cs typeface="B Nazanin" panose="00000400000000000000" pitchFamily="2" charset="-78"/>
              </a:rPr>
              <a:t>مهمترین بیت </a:t>
            </a:r>
            <a:r>
              <a:rPr lang="en-US" dirty="0" err="1">
                <a:cs typeface="B Nazanin" panose="00000400000000000000" pitchFamily="2" charset="-78"/>
              </a:rPr>
              <a:t>rs</a:t>
            </a:r>
            <a:r>
              <a:rPr lang="en-US" dirty="0">
                <a:cs typeface="B Nazanin" panose="00000400000000000000" pitchFamily="2" charset="-78"/>
              </a:rPr>
              <a:t>–rt=1</a:t>
            </a:r>
          </a:p>
          <a:p>
            <a:pPr algn="r" rtl="1"/>
            <a:r>
              <a:rPr lang="fa-IR" dirty="0">
                <a:cs typeface="B Nazanin" panose="00000400000000000000" pitchFamily="2" charset="-78"/>
              </a:rPr>
              <a:t>اگر سرریز شود، </a:t>
            </a:r>
            <a:r>
              <a:rPr lang="en-US" dirty="0" err="1">
                <a:cs typeface="B Nazanin" panose="00000400000000000000" pitchFamily="2" charset="-78"/>
              </a:rPr>
              <a:t>rs</a:t>
            </a:r>
            <a:r>
              <a:rPr lang="en-US" dirty="0">
                <a:cs typeface="B Nazanin" panose="00000400000000000000" pitchFamily="2" charset="-78"/>
              </a:rPr>
              <a:t>&lt; rt</a:t>
            </a:r>
            <a:r>
              <a:rPr lang="fa-IR" dirty="0">
                <a:cs typeface="B Nazanin" panose="00000400000000000000" pitchFamily="2" charset="-78"/>
              </a:rPr>
              <a:t>مهمترین بیت </a:t>
            </a:r>
            <a:r>
              <a:rPr lang="en-US" dirty="0" err="1">
                <a:cs typeface="B Nazanin" panose="00000400000000000000" pitchFamily="2" charset="-78"/>
              </a:rPr>
              <a:t>rs</a:t>
            </a:r>
            <a:r>
              <a:rPr lang="en-US" dirty="0">
                <a:cs typeface="B Nazanin" panose="00000400000000000000" pitchFamily="2" charset="-78"/>
              </a:rPr>
              <a:t>–rt=0 </a:t>
            </a:r>
            <a:r>
              <a:rPr lang="fa-IR" dirty="0">
                <a:cs typeface="B Nazanin" panose="00000400000000000000" pitchFamily="2" charset="-78"/>
              </a:rPr>
              <a:t>است</a:t>
            </a:r>
          </a:p>
          <a:p>
            <a:pPr algn="r" rtl="1"/>
            <a:r>
              <a:rPr lang="fa-IR" dirty="0">
                <a:cs typeface="B Nazanin" panose="00000400000000000000" pitchFamily="2" charset="-78"/>
              </a:rPr>
              <a:t>چرا؟</a:t>
            </a:r>
          </a:p>
          <a:p>
            <a:pPr algn="r" rtl="1"/>
            <a:r>
              <a:rPr lang="fa-IR" dirty="0">
                <a:cs typeface="B Nazanin" panose="00000400000000000000" pitchFamily="2" charset="-78"/>
              </a:rPr>
              <a:t>از این رو</a:t>
            </a:r>
          </a:p>
          <a:p>
            <a:pPr algn="r" rtl="1"/>
            <a:r>
              <a:rPr lang="fa-IR" dirty="0">
                <a:cs typeface="B Nazanin" panose="00000400000000000000" pitchFamily="2" charset="-78"/>
              </a:rPr>
              <a:t>بیت تنظیم = </a:t>
            </a:r>
            <a:r>
              <a:rPr lang="en-US" dirty="0" err="1">
                <a:cs typeface="B Nazanin" panose="00000400000000000000" pitchFamily="2" charset="-78"/>
              </a:rPr>
              <a:t>msbof</a:t>
            </a:r>
            <a:r>
              <a:rPr lang="en-US" dirty="0">
                <a:cs typeface="B Nazanin" panose="00000400000000000000" pitchFamily="2" charset="-78"/>
              </a:rPr>
              <a:t> </a:t>
            </a:r>
            <a:r>
              <a:rPr lang="en-US" dirty="0" err="1">
                <a:cs typeface="B Nazanin" panose="00000400000000000000" pitchFamily="2" charset="-78"/>
              </a:rPr>
              <a:t>rs</a:t>
            </a:r>
            <a:r>
              <a:rPr lang="en-US" dirty="0">
                <a:cs typeface="B Nazanin" panose="00000400000000000000" pitchFamily="2" charset="-78"/>
              </a:rPr>
              <a:t>–rt </a:t>
            </a:r>
            <a:r>
              <a:rPr lang="fa-IR" dirty="0">
                <a:cs typeface="B Nazanin" panose="00000400000000000000" pitchFamily="2" charset="-78"/>
              </a:rPr>
              <a:t>بیت سرریز</a:t>
            </a:r>
          </a:p>
          <a:p>
            <a:pPr algn="r" rtl="1"/>
            <a:r>
              <a:rPr lang="fa-IR" dirty="0">
                <a:cs typeface="B Nazanin" panose="00000400000000000000" pitchFamily="2" charset="-78"/>
              </a:rPr>
              <a:t>که در آن بیت </a:t>
            </a:r>
            <a:r>
              <a:rPr lang="en-US" dirty="0">
                <a:cs typeface="B Nazanin" panose="00000400000000000000" pitchFamily="2" charset="-78"/>
              </a:rPr>
              <a:t>set </a:t>
            </a:r>
            <a:r>
              <a:rPr lang="fa-IR" dirty="0">
                <a:cs typeface="B Nazanin" panose="00000400000000000000" pitchFamily="2" charset="-78"/>
              </a:rPr>
              <a:t>که از </a:t>
            </a:r>
            <a:r>
              <a:rPr lang="en-US" dirty="0">
                <a:cs typeface="B Nazanin" panose="00000400000000000000" pitchFamily="2" charset="-78"/>
              </a:rPr>
              <a:t>ALU31 </a:t>
            </a:r>
            <a:r>
              <a:rPr lang="fa-IR" dirty="0">
                <a:cs typeface="B Nazanin" panose="00000400000000000000" pitchFamily="2" charset="-78"/>
              </a:rPr>
              <a:t>خروجی می شود، نتیجه </a:t>
            </a:r>
            <a:r>
              <a:rPr lang="en-US" dirty="0" err="1">
                <a:cs typeface="B Nazanin" panose="00000400000000000000" pitchFamily="2" charset="-78"/>
              </a:rPr>
              <a:t>slt</a:t>
            </a:r>
            <a:r>
              <a:rPr lang="en-US" dirty="0">
                <a:cs typeface="B Nazanin" panose="00000400000000000000" pitchFamily="2" charset="-78"/>
              </a:rPr>
              <a:t> </a:t>
            </a:r>
            <a:r>
              <a:rPr lang="fa-IR" dirty="0">
                <a:cs typeface="B Nazanin" panose="00000400000000000000" pitchFamily="2" charset="-78"/>
              </a:rPr>
              <a:t>را می دهد</a:t>
            </a:r>
          </a:p>
          <a:p>
            <a:pPr algn="r" rtl="1"/>
            <a:r>
              <a:rPr lang="fa-IR" dirty="0">
                <a:cs typeface="B Nazanin" panose="00000400000000000000" pitchFamily="2" charset="-78"/>
              </a:rPr>
              <a:t>بیت مجموعه از </a:t>
            </a:r>
            <a:r>
              <a:rPr lang="en-US" dirty="0">
                <a:cs typeface="B Nazanin" panose="00000400000000000000" pitchFamily="2" charset="-78"/>
              </a:rPr>
              <a:t>ALU31 </a:t>
            </a:r>
            <a:r>
              <a:rPr lang="fa-IR" dirty="0">
                <a:cs typeface="B Nazanin" panose="00000400000000000000" pitchFamily="2" charset="-78"/>
              </a:rPr>
              <a:t>به </a:t>
            </a:r>
            <a:r>
              <a:rPr lang="en-US" dirty="0">
                <a:cs typeface="B Nazanin" panose="00000400000000000000" pitchFamily="2" charset="-78"/>
              </a:rPr>
              <a:t>ALU0 </a:t>
            </a:r>
            <a:r>
              <a:rPr lang="fa-IR" dirty="0">
                <a:cs typeface="B Nazanin" panose="00000400000000000000" pitchFamily="2" charset="-78"/>
              </a:rPr>
              <a:t>به عنوان </a:t>
            </a:r>
            <a:r>
              <a:rPr lang="en-US" dirty="0" err="1">
                <a:cs typeface="B Nazanin" panose="00000400000000000000" pitchFamily="2" charset="-78"/>
              </a:rPr>
              <a:t>Lessbit</a:t>
            </a:r>
            <a:r>
              <a:rPr lang="en-US" dirty="0">
                <a:cs typeface="B Nazanin" panose="00000400000000000000" pitchFamily="2" charset="-78"/>
              </a:rPr>
              <a:t> </a:t>
            </a:r>
            <a:r>
              <a:rPr lang="fa-IR" dirty="0">
                <a:cs typeface="B Nazanin" panose="00000400000000000000" pitchFamily="2" charset="-78"/>
              </a:rPr>
              <a:t>در </a:t>
            </a:r>
            <a:r>
              <a:rPr lang="en-US" dirty="0">
                <a:cs typeface="B Nazanin" panose="00000400000000000000" pitchFamily="2" charset="-78"/>
              </a:rPr>
              <a:t>ALU0 </a:t>
            </a:r>
            <a:r>
              <a:rPr lang="fa-IR" dirty="0">
                <a:cs typeface="B Nazanin" panose="00000400000000000000" pitchFamily="2" charset="-78"/>
              </a:rPr>
              <a:t>ارسال می شود. همه بیت های دیگر کمتر سیم کشی شده اند 0. بنابراین کمتر نتیجه 32 بیتی </a:t>
            </a:r>
            <a:r>
              <a:rPr lang="en-US" dirty="0" err="1">
                <a:cs typeface="B Nazanin" panose="00000400000000000000" pitchFamily="2" charset="-78"/>
              </a:rPr>
              <a:t>slt</a:t>
            </a:r>
            <a:r>
              <a:rPr lang="en-US" dirty="0">
                <a:cs typeface="B Nazanin" panose="00000400000000000000" pitchFamily="2" charset="-78"/>
              </a:rPr>
              <a:t> </a:t>
            </a:r>
            <a:r>
              <a:rPr lang="fa-IR" dirty="0">
                <a:cs typeface="B Nazanin" panose="00000400000000000000" pitchFamily="2" charset="-78"/>
              </a:rPr>
              <a:t>است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867747"/>
            <a:ext cx="0" cy="591532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TAILORING THE ALU TO MIPS:TEST FOR LESS-THAN</a:t>
            </a:r>
            <a:endParaRPr lang="en-US" dirty="0">
              <a:cs typeface="B Nazanin" panose="00000400000000000000" pitchFamily="2" charset="-78"/>
            </a:endParaRPr>
          </a:p>
        </p:txBody>
      </p:sp>
    </p:spTree>
    <p:extLst>
      <p:ext uri="{BB962C8B-B14F-4D97-AF65-F5344CB8AC3E}">
        <p14:creationId xmlns:p14="http://schemas.microsoft.com/office/powerpoint/2010/main" val="369256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06440" y="873758"/>
            <a:ext cx="4301411" cy="646331"/>
          </a:xfrm>
          <a:prstGeom prst="rect">
            <a:avLst/>
          </a:prstGeom>
          <a:noFill/>
        </p:spPr>
        <p:txBody>
          <a:bodyPr wrap="square" rtlCol="0">
            <a:spAutoFit/>
          </a:bodyPr>
          <a:lstStyle/>
          <a:p>
            <a:r>
              <a:rPr lang="en-US" sz="1800" b="1" i="0" u="none" strike="noStrike" baseline="0" dirty="0">
                <a:solidFill>
                  <a:srgbClr val="000000"/>
                </a:solidFill>
                <a:latin typeface="Arial" panose="020B0604020202020204" pitchFamily="34" charset="0"/>
                <a:cs typeface="B Nazanin" panose="00000400000000000000" pitchFamily="2" charset="-78"/>
              </a:rPr>
              <a:t>1- bit ALU for the 31 least significant bits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97101" y="894140"/>
            <a:ext cx="4156787" cy="369332"/>
          </a:xfrm>
          <a:prstGeom prst="rect">
            <a:avLst/>
          </a:prstGeom>
          <a:noFill/>
        </p:spPr>
        <p:txBody>
          <a:bodyPr wrap="square" rtlCol="0">
            <a:spAutoFit/>
          </a:bodyPr>
          <a:lstStyle/>
          <a:p>
            <a:pPr algn="r" rtl="1"/>
            <a:r>
              <a:rPr lang="fa-IR" dirty="0">
                <a:cs typeface="B Nazanin" panose="00000400000000000000" pitchFamily="2" charset="-78"/>
              </a:rPr>
              <a:t>1- بیت </a:t>
            </a:r>
            <a:r>
              <a:rPr lang="en-US" dirty="0">
                <a:cs typeface="B Nazanin" panose="00000400000000000000" pitchFamily="2" charset="-78"/>
              </a:rPr>
              <a:t>ALU </a:t>
            </a:r>
            <a:r>
              <a:rPr lang="fa-IR" dirty="0">
                <a:cs typeface="B Nazanin" panose="00000400000000000000" pitchFamily="2" charset="-78"/>
              </a:rPr>
              <a:t>برای 31 بیت کم اهمیت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731786" y="801867"/>
            <a:ext cx="0" cy="66579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SLT SUPPORT </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7729F93A-BDA4-6B0E-F9F5-E3519E7DEE77}"/>
              </a:ext>
            </a:extLst>
          </p:cNvPr>
          <p:cNvPicPr>
            <a:picLocks noChangeAspect="1"/>
          </p:cNvPicPr>
          <p:nvPr/>
        </p:nvPicPr>
        <p:blipFill>
          <a:blip r:embed="rId3"/>
          <a:stretch>
            <a:fillRect/>
          </a:stretch>
        </p:blipFill>
        <p:spPr>
          <a:xfrm>
            <a:off x="206440" y="1791479"/>
            <a:ext cx="4206939" cy="4991590"/>
          </a:xfrm>
          <a:prstGeom prst="rect">
            <a:avLst/>
          </a:prstGeom>
        </p:spPr>
      </p:pic>
      <p:pic>
        <p:nvPicPr>
          <p:cNvPr id="6" name="Picture 5">
            <a:extLst>
              <a:ext uri="{FF2B5EF4-FFF2-40B4-BE49-F238E27FC236}">
                <a16:creationId xmlns:a16="http://schemas.microsoft.com/office/drawing/2014/main" id="{0AFC1354-63C8-CD62-3583-EE3161169854}"/>
              </a:ext>
            </a:extLst>
          </p:cNvPr>
          <p:cNvPicPr>
            <a:picLocks noChangeAspect="1"/>
          </p:cNvPicPr>
          <p:nvPr/>
        </p:nvPicPr>
        <p:blipFill>
          <a:blip r:embed="rId4"/>
          <a:stretch>
            <a:fillRect/>
          </a:stretch>
        </p:blipFill>
        <p:spPr>
          <a:xfrm>
            <a:off x="4797100" y="1363504"/>
            <a:ext cx="3973675" cy="5494496"/>
          </a:xfrm>
          <a:prstGeom prst="rect">
            <a:avLst/>
          </a:prstGeom>
        </p:spPr>
      </p:pic>
    </p:spTree>
    <p:extLst>
      <p:ext uri="{BB962C8B-B14F-4D97-AF65-F5344CB8AC3E}">
        <p14:creationId xmlns:p14="http://schemas.microsoft.com/office/powerpoint/2010/main" val="230266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 y="967065"/>
            <a:ext cx="4625650" cy="1496820"/>
          </a:xfrm>
          <a:prstGeom prst="rect">
            <a:avLst/>
          </a:prstGeom>
          <a:noFill/>
        </p:spPr>
        <p:txBody>
          <a:bodyPr wrap="square" rtlCol="0">
            <a:spAutoFit/>
          </a:bodyPr>
          <a:lstStyle/>
          <a:p>
            <a:pPr algn="l" eaLnBrk="1" hangingPunct="1">
              <a:lnSpc>
                <a:spcPct val="130000"/>
              </a:lnSpc>
              <a:buFontTx/>
              <a:buNone/>
            </a:pPr>
            <a:r>
              <a:rPr lang="en-US" altLang="en-US" dirty="0">
                <a:latin typeface="Times New Roman" panose="02020603050405020304" pitchFamily="18" charset="0"/>
                <a:cs typeface="B Nazanin" panose="00000400000000000000" pitchFamily="2" charset="-78"/>
              </a:rPr>
              <a:t>overflow bit  =  carry </a:t>
            </a:r>
            <a:r>
              <a:rPr lang="en-US" altLang="en-US" i="1" dirty="0">
                <a:latin typeface="Times New Roman" panose="02020603050405020304" pitchFamily="18" charset="0"/>
                <a:cs typeface="B Nazanin" panose="00000400000000000000" pitchFamily="2" charset="-78"/>
              </a:rPr>
              <a:t>in to</a:t>
            </a:r>
            <a:r>
              <a:rPr lang="en-US" altLang="en-US" dirty="0">
                <a:latin typeface="Times New Roman" panose="02020603050405020304" pitchFamily="18" charset="0"/>
                <a:cs typeface="B Nazanin" panose="00000400000000000000" pitchFamily="2" charset="-78"/>
              </a:rPr>
              <a:t> </a:t>
            </a:r>
            <a:r>
              <a:rPr lang="en-US" altLang="en-US" dirty="0" err="1">
                <a:latin typeface="Times New Roman" panose="02020603050405020304" pitchFamily="18" charset="0"/>
                <a:cs typeface="B Nazanin" panose="00000400000000000000" pitchFamily="2" charset="-78"/>
              </a:rPr>
              <a:t>msb</a:t>
            </a:r>
            <a:r>
              <a:rPr lang="en-US" altLang="en-US" dirty="0">
                <a:latin typeface="Times New Roman" panose="02020603050405020304" pitchFamily="18" charset="0"/>
                <a:cs typeface="B Nazanin" panose="00000400000000000000" pitchFamily="2" charset="-78"/>
              </a:rPr>
              <a:t>  </a:t>
            </a:r>
            <a:r>
              <a:rPr lang="en-US" altLang="en-US" dirty="0">
                <a:latin typeface="Times New Roman" panose="02020603050405020304" pitchFamily="18" charset="0"/>
                <a:cs typeface="B Nazanin" panose="00000400000000000000" pitchFamily="2" charset="-78"/>
                <a:sym typeface="Symbol" panose="05050102010706020507" pitchFamily="18" charset="2"/>
              </a:rPr>
              <a:t></a:t>
            </a:r>
            <a:r>
              <a:rPr lang="en-US" altLang="en-US" dirty="0">
                <a:latin typeface="Times New Roman" panose="02020603050405020304" pitchFamily="18" charset="0"/>
                <a:cs typeface="B Nazanin" panose="00000400000000000000" pitchFamily="2" charset="-78"/>
              </a:rPr>
              <a:t>   carry </a:t>
            </a:r>
            <a:r>
              <a:rPr lang="en-US" altLang="en-US" i="1" dirty="0">
                <a:latin typeface="Times New Roman" panose="02020603050405020304" pitchFamily="18" charset="0"/>
                <a:cs typeface="B Nazanin" panose="00000400000000000000" pitchFamily="2" charset="-78"/>
              </a:rPr>
              <a:t>out of</a:t>
            </a:r>
            <a:r>
              <a:rPr lang="en-US" altLang="en-US" dirty="0">
                <a:latin typeface="Times New Roman" panose="02020603050405020304" pitchFamily="18" charset="0"/>
                <a:cs typeface="B Nazanin" panose="00000400000000000000" pitchFamily="2" charset="-78"/>
              </a:rPr>
              <a:t> </a:t>
            </a:r>
            <a:r>
              <a:rPr lang="en-US" altLang="en-US" dirty="0" err="1">
                <a:latin typeface="Times New Roman" panose="02020603050405020304" pitchFamily="18" charset="0"/>
                <a:cs typeface="B Nazanin" panose="00000400000000000000" pitchFamily="2" charset="-78"/>
              </a:rPr>
              <a:t>msb</a:t>
            </a:r>
            <a:r>
              <a:rPr lang="en-US" altLang="en-US" dirty="0">
                <a:latin typeface="Times New Roman" panose="02020603050405020304" pitchFamily="18" charset="0"/>
                <a:cs typeface="B Nazanin" panose="00000400000000000000" pitchFamily="2" charset="-78"/>
              </a:rPr>
              <a:t> </a:t>
            </a:r>
          </a:p>
          <a:p>
            <a:pPr algn="l" eaLnBrk="1" hangingPunct="1">
              <a:lnSpc>
                <a:spcPct val="130000"/>
              </a:lnSpc>
              <a:buFontTx/>
              <a:buNone/>
            </a:pPr>
            <a:r>
              <a:rPr lang="en-US" altLang="en-US" dirty="0">
                <a:latin typeface="Times New Roman" panose="02020603050405020304" pitchFamily="18" charset="0"/>
                <a:cs typeface="B Nazanin" panose="00000400000000000000" pitchFamily="2" charset="-78"/>
              </a:rPr>
              <a:t>logic for overflow detection therefore can be put in to ALU31</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967065"/>
            <a:ext cx="4402883" cy="646331"/>
          </a:xfrm>
          <a:prstGeom prst="rect">
            <a:avLst/>
          </a:prstGeom>
          <a:noFill/>
        </p:spPr>
        <p:txBody>
          <a:bodyPr wrap="square" rtlCol="0">
            <a:spAutoFit/>
          </a:bodyPr>
          <a:lstStyle/>
          <a:p>
            <a:pPr algn="r" rtl="1"/>
            <a:r>
              <a:rPr lang="fa-IR" dirty="0">
                <a:cs typeface="B Nazanin" panose="00000400000000000000" pitchFamily="2" charset="-78"/>
              </a:rPr>
              <a:t>بنابراین منطق برای تشخیص سرریز را می توان در </a:t>
            </a:r>
            <a:r>
              <a:rPr lang="en-US" dirty="0">
                <a:cs typeface="B Nazanin" panose="00000400000000000000" pitchFamily="2" charset="-78"/>
              </a:rPr>
              <a:t>ALU31 </a:t>
            </a:r>
            <a:r>
              <a:rPr lang="fa-IR" dirty="0">
                <a:cs typeface="B Nazanin" panose="00000400000000000000" pitchFamily="2" charset="-78"/>
              </a:rPr>
              <a:t>قرار داد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20032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SUPPORT OVERFLOW DETECTION</a:t>
            </a:r>
            <a:endParaRPr lang="en-US" dirty="0">
              <a:cs typeface="B Nazanin" panose="00000400000000000000" pitchFamily="2" charset="-78"/>
            </a:endParaRPr>
          </a:p>
        </p:txBody>
      </p:sp>
    </p:spTree>
    <p:extLst>
      <p:ext uri="{BB962C8B-B14F-4D97-AF65-F5344CB8AC3E}">
        <p14:creationId xmlns:p14="http://schemas.microsoft.com/office/powerpoint/2010/main" val="7832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 y="967065"/>
            <a:ext cx="4470528"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e.g., </a:t>
            </a:r>
            <a:r>
              <a:rPr lang="en-US" sz="1800" b="0" i="0" u="none" strike="noStrike" baseline="0" dirty="0" err="1">
                <a:solidFill>
                  <a:srgbClr val="585858"/>
                </a:solidFill>
                <a:latin typeface="Courier New" panose="02070309020205020404" pitchFamily="49" charset="0"/>
                <a:cs typeface="B Nazanin" panose="00000400000000000000" pitchFamily="2" charset="-78"/>
              </a:rPr>
              <a:t>beq</a:t>
            </a:r>
            <a:r>
              <a:rPr lang="en-US" sz="1800" b="0" i="0" u="none" strike="noStrike" baseline="0" dirty="0">
                <a:solidFill>
                  <a:srgbClr val="585858"/>
                </a:solidFill>
                <a:latin typeface="Courier New" panose="02070309020205020404" pitchFamily="49" charset="0"/>
                <a:cs typeface="B Nazanin" panose="00000400000000000000" pitchFamily="2" charset="-78"/>
              </a:rPr>
              <a:t> $t5, $t6, $t7</a:t>
            </a:r>
          </a:p>
          <a:p>
            <a:r>
              <a:rPr lang="en-US" altLang="en-US" dirty="0">
                <a:cs typeface="B Nazanin" panose="00000400000000000000" pitchFamily="2" charset="-78"/>
              </a:rPr>
              <a:t>use subtraction: </a:t>
            </a:r>
            <a:r>
              <a:rPr lang="en-US" altLang="en-US" dirty="0" err="1">
                <a:cs typeface="B Nazanin" panose="00000400000000000000" pitchFamily="2" charset="-78"/>
              </a:rPr>
              <a:t>rs</a:t>
            </a:r>
            <a:r>
              <a:rPr lang="en-US" altLang="en-US" dirty="0">
                <a:cs typeface="B Nazanin" panose="00000400000000000000" pitchFamily="2" charset="-78"/>
              </a:rPr>
              <a:t> - rt =  0  </a:t>
            </a:r>
            <a:r>
              <a:rPr lang="en-US" altLang="en-US" dirty="0">
                <a:cs typeface="B Nazanin" panose="00000400000000000000" pitchFamily="2" charset="-78"/>
                <a:sym typeface="Symbol" panose="05050102010706020507" pitchFamily="18" charset="2"/>
              </a:rPr>
              <a:t> </a:t>
            </a:r>
            <a:r>
              <a:rPr lang="en-US" altLang="en-US" dirty="0">
                <a:cs typeface="B Nazanin" panose="00000400000000000000" pitchFamily="2" charset="-78"/>
              </a:rPr>
              <a:t> </a:t>
            </a:r>
            <a:r>
              <a:rPr lang="en-US" altLang="en-US" dirty="0" err="1">
                <a:cs typeface="B Nazanin" panose="00000400000000000000" pitchFamily="2" charset="-78"/>
              </a:rPr>
              <a:t>rs</a:t>
            </a:r>
            <a:r>
              <a:rPr lang="en-US" altLang="en-US" dirty="0">
                <a:cs typeface="B Nazanin" panose="00000400000000000000" pitchFamily="2" charset="-78"/>
              </a:rPr>
              <a:t> = rt</a:t>
            </a:r>
          </a:p>
          <a:p>
            <a:r>
              <a:rPr lang="en-US" sz="1800" b="0" i="0" u="none" strike="noStrike" baseline="0" dirty="0">
                <a:solidFill>
                  <a:srgbClr val="585858"/>
                </a:solidFill>
                <a:latin typeface="Gill Sans MT" panose="020B0502020104020203" pitchFamily="34" charset="0"/>
                <a:cs typeface="B Nazanin" panose="00000400000000000000" pitchFamily="2" charset="-78"/>
              </a:rPr>
              <a:t>Therefore if we add hardware to test if the result is 0, we can test for equality.</a:t>
            </a:r>
          </a:p>
          <a:p>
            <a:r>
              <a:rPr lang="en-US" sz="1800" b="0" i="0" u="none" strike="noStrike" baseline="0" dirty="0">
                <a:solidFill>
                  <a:srgbClr val="585858"/>
                </a:solidFill>
                <a:latin typeface="Gill Sans MT" panose="020B0502020104020203" pitchFamily="34" charset="0"/>
                <a:cs typeface="B Nazanin" panose="00000400000000000000" pitchFamily="2" charset="-78"/>
              </a:rPr>
              <a:t>OR all the outputs and then invert it (NOR)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50" y="967065"/>
            <a:ext cx="4518350" cy="1477328"/>
          </a:xfrm>
          <a:prstGeom prst="rect">
            <a:avLst/>
          </a:prstGeom>
          <a:noFill/>
        </p:spPr>
        <p:txBody>
          <a:bodyPr wrap="square" rtlCol="0">
            <a:spAutoFit/>
          </a:bodyPr>
          <a:lstStyle/>
          <a:p>
            <a:pPr algn="r" rtl="1"/>
            <a:r>
              <a:rPr lang="fa-IR" dirty="0">
                <a:cs typeface="B Nazanin" panose="00000400000000000000" pitchFamily="2" charset="-78"/>
              </a:rPr>
              <a:t>به عنوان مثال، </a:t>
            </a:r>
            <a:r>
              <a:rPr lang="en-US" dirty="0">
                <a:cs typeface="B Nazanin" panose="00000400000000000000" pitchFamily="2" charset="-78"/>
              </a:rPr>
              <a:t>…</a:t>
            </a:r>
          </a:p>
          <a:p>
            <a:pPr algn="r" rtl="1"/>
            <a:r>
              <a:rPr lang="fa-IR" dirty="0">
                <a:cs typeface="B Nazanin" panose="00000400000000000000" pitchFamily="2" charset="-78"/>
              </a:rPr>
              <a:t>از تفریق استفاده کنید:</a:t>
            </a:r>
            <a:r>
              <a:rPr lang="en-US" dirty="0">
                <a:cs typeface="B Nazanin" panose="00000400000000000000" pitchFamily="2" charset="-78"/>
              </a:rPr>
              <a:t>…</a:t>
            </a:r>
          </a:p>
          <a:p>
            <a:pPr algn="r" rtl="1"/>
            <a:r>
              <a:rPr lang="fa-IR" dirty="0">
                <a:cs typeface="B Nazanin" panose="00000400000000000000" pitchFamily="2" charset="-78"/>
              </a:rPr>
              <a:t> بنابراین اگر ما سخت افزار را برای آزمایش 0 بودن نتیجه اضافه کنیم، می توانیم برابری را آزمایش کنیم.</a:t>
            </a:r>
          </a:p>
          <a:p>
            <a:pPr algn="r" rtl="1"/>
            <a:r>
              <a:rPr lang="fa-IR" dirty="0">
                <a:cs typeface="B Nazanin" panose="00000400000000000000" pitchFamily="2" charset="-78"/>
              </a:rPr>
              <a:t>یا تمام خروجی ها و سپس آن را معکوس کنید (</a:t>
            </a:r>
            <a:r>
              <a:rPr lang="en-US" dirty="0">
                <a:cs typeface="B Nazanin" panose="00000400000000000000" pitchFamily="2" charset="-78"/>
              </a:rPr>
              <a:t>NOR)</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86944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NEED TO SUPPORT TEST FOR EQUALITY</a:t>
            </a:r>
            <a:endParaRPr lang="en-US" dirty="0">
              <a:cs typeface="B Nazanin" panose="00000400000000000000" pitchFamily="2" charset="-78"/>
            </a:endParaRPr>
          </a:p>
        </p:txBody>
      </p:sp>
    </p:spTree>
    <p:extLst>
      <p:ext uri="{BB962C8B-B14F-4D97-AF65-F5344CB8AC3E}">
        <p14:creationId xmlns:p14="http://schemas.microsoft.com/office/powerpoint/2010/main" val="333637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99195-1DEE-EEC4-86BC-EEA60E0DF30D}"/>
              </a:ext>
            </a:extLst>
          </p:cNvPr>
          <p:cNvPicPr>
            <a:picLocks noChangeAspect="1"/>
          </p:cNvPicPr>
          <p:nvPr/>
        </p:nvPicPr>
        <p:blipFill>
          <a:blip r:embed="rId3"/>
          <a:stretch>
            <a:fillRect/>
          </a:stretch>
        </p:blipFill>
        <p:spPr>
          <a:xfrm>
            <a:off x="0" y="774240"/>
            <a:ext cx="9144000" cy="5729197"/>
          </a:xfrm>
          <a:prstGeom prst="rect">
            <a:avLst/>
          </a:prstGeom>
        </p:spPr>
      </p:pic>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INSTRUCTION CYCLE </a:t>
            </a:r>
          </a:p>
          <a:p>
            <a:pPr algn="ctr"/>
            <a:r>
              <a:rPr lang="fa-IR" dirty="0">
                <a:solidFill>
                  <a:srgbClr val="2A1A00"/>
                </a:solidFill>
                <a:latin typeface="Impact" panose="020B0806030902050204" pitchFamily="34" charset="0"/>
                <a:cs typeface="B Nazanin" panose="00000400000000000000" pitchFamily="2" charset="-78"/>
              </a:rPr>
              <a:t>چرخه دستور</a:t>
            </a:r>
            <a:endParaRPr lang="en-US" dirty="0">
              <a:cs typeface="B Nazanin" panose="00000400000000000000" pitchFamily="2" charset="-78"/>
            </a:endParaRPr>
          </a:p>
        </p:txBody>
      </p:sp>
    </p:spTree>
    <p:extLst>
      <p:ext uri="{BB962C8B-B14F-4D97-AF65-F5344CB8AC3E}">
        <p14:creationId xmlns:p14="http://schemas.microsoft.com/office/powerpoint/2010/main" val="103316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SUPPORTING TEST FOR EQUALITY </a:t>
            </a:r>
            <a:endParaRPr lang="en-US" dirty="0"/>
          </a:p>
        </p:txBody>
      </p:sp>
      <p:pic>
        <p:nvPicPr>
          <p:cNvPr id="3" name="Picture 2">
            <a:extLst>
              <a:ext uri="{FF2B5EF4-FFF2-40B4-BE49-F238E27FC236}">
                <a16:creationId xmlns:a16="http://schemas.microsoft.com/office/drawing/2014/main" id="{17CE6F0C-30F5-2C43-B43F-3F06E5B7389E}"/>
              </a:ext>
            </a:extLst>
          </p:cNvPr>
          <p:cNvPicPr>
            <a:picLocks noChangeAspect="1"/>
          </p:cNvPicPr>
          <p:nvPr/>
        </p:nvPicPr>
        <p:blipFill>
          <a:blip r:embed="rId3"/>
          <a:stretch>
            <a:fillRect/>
          </a:stretch>
        </p:blipFill>
        <p:spPr>
          <a:xfrm>
            <a:off x="65314" y="721264"/>
            <a:ext cx="9078686" cy="5772842"/>
          </a:xfrm>
          <a:prstGeom prst="rect">
            <a:avLst/>
          </a:prstGeom>
        </p:spPr>
      </p:pic>
    </p:spTree>
    <p:extLst>
      <p:ext uri="{BB962C8B-B14F-4D97-AF65-F5344CB8AC3E}">
        <p14:creationId xmlns:p14="http://schemas.microsoft.com/office/powerpoint/2010/main" val="101784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257D2-AA98-0B47-03B7-0DE9728C798B}"/>
              </a:ext>
            </a:extLst>
          </p:cNvPr>
          <p:cNvPicPr>
            <a:picLocks noChangeAspect="1"/>
          </p:cNvPicPr>
          <p:nvPr/>
        </p:nvPicPr>
        <p:blipFill>
          <a:blip r:embed="rId3"/>
          <a:stretch>
            <a:fillRect/>
          </a:stretch>
        </p:blipFill>
        <p:spPr>
          <a:xfrm>
            <a:off x="1" y="690465"/>
            <a:ext cx="9144000" cy="5570375"/>
          </a:xfrm>
          <a:prstGeom prst="rect">
            <a:avLst/>
          </a:prstGeom>
        </p:spPr>
      </p:pic>
    </p:spTree>
    <p:extLst>
      <p:ext uri="{BB962C8B-B14F-4D97-AF65-F5344CB8AC3E}">
        <p14:creationId xmlns:p14="http://schemas.microsoft.com/office/powerpoint/2010/main" val="502523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369332"/>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Grade school shift-add method: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2585323"/>
          </a:xfrm>
          <a:prstGeom prst="rect">
            <a:avLst/>
          </a:prstGeom>
          <a:noFill/>
        </p:spPr>
        <p:txBody>
          <a:bodyPr wrap="square" rtlCol="0">
            <a:spAutoFit/>
          </a:bodyPr>
          <a:lstStyle/>
          <a:p>
            <a:pPr algn="r" rtl="1"/>
            <a:r>
              <a:rPr lang="fa-IR" dirty="0">
                <a:cs typeface="B Nazanin" panose="00000400000000000000" pitchFamily="2" charset="-78"/>
              </a:rPr>
              <a:t>روش اضافه کردن نوبت پایه</a:t>
            </a:r>
            <a:endParaRPr lang="en-US" dirty="0">
              <a:cs typeface="B Nazanin" panose="00000400000000000000" pitchFamily="2" charset="-78"/>
            </a:endParaRP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m </a:t>
            </a:r>
            <a:r>
              <a:rPr lang="fa-IR" dirty="0">
                <a:cs typeface="B Nazanin" panose="00000400000000000000" pitchFamily="2" charset="-78"/>
              </a:rPr>
              <a:t>بیت </a:t>
            </a:r>
            <a:r>
              <a:rPr lang="en-US" dirty="0">
                <a:cs typeface="B Nazanin" panose="00000400000000000000" pitchFamily="2" charset="-78"/>
              </a:rPr>
              <a:t>x n </a:t>
            </a:r>
            <a:r>
              <a:rPr lang="fa-IR" dirty="0">
                <a:cs typeface="B Nazanin" panose="00000400000000000000" pitchFamily="2" charset="-78"/>
              </a:rPr>
              <a:t>بیت = محصول </a:t>
            </a:r>
            <a:r>
              <a:rPr lang="en-US" dirty="0" err="1">
                <a:cs typeface="B Nazanin" panose="00000400000000000000" pitchFamily="2" charset="-78"/>
              </a:rPr>
              <a:t>m+nbit</a:t>
            </a:r>
            <a:endParaRPr lang="en-US" dirty="0">
              <a:cs typeface="B Nazanin" panose="00000400000000000000" pitchFamily="2" charset="-78"/>
            </a:endParaRPr>
          </a:p>
          <a:p>
            <a:pPr algn="r" rtl="1"/>
            <a:r>
              <a:rPr lang="fa-IR" dirty="0">
                <a:cs typeface="B Nazanin" panose="00000400000000000000" pitchFamily="2" charset="-78"/>
              </a:rPr>
              <a:t>باینری کار را آسان می کند:</a:t>
            </a:r>
          </a:p>
          <a:p>
            <a:pPr algn="r" rtl="1"/>
            <a:r>
              <a:rPr lang="fa-IR" dirty="0">
                <a:cs typeface="B Nazanin" panose="00000400000000000000" pitchFamily="2" charset="-78"/>
              </a:rPr>
              <a:t>– بیت ضرب 1 =&gt; ضرب کپی (ضرب 1 </a:t>
            </a:r>
            <a:r>
              <a:rPr lang="en-US" dirty="0">
                <a:cs typeface="B Nazanin" panose="00000400000000000000" pitchFamily="2" charset="-78"/>
              </a:rPr>
              <a:t>x)</a:t>
            </a:r>
          </a:p>
          <a:p>
            <a:pPr algn="r" rtl="1"/>
            <a:r>
              <a:rPr lang="en-US" dirty="0">
                <a:cs typeface="B Nazanin" panose="00000400000000000000" pitchFamily="2" charset="-78"/>
              </a:rPr>
              <a:t>– </a:t>
            </a:r>
            <a:r>
              <a:rPr lang="fa-IR" dirty="0">
                <a:cs typeface="B Nazanin" panose="00000400000000000000" pitchFamily="2" charset="-78"/>
              </a:rPr>
              <a:t>بیت ضرب 0 =&gt; مکان 0 (0 </a:t>
            </a:r>
            <a:r>
              <a:rPr lang="en-US" dirty="0">
                <a:cs typeface="B Nazanin" panose="00000400000000000000" pitchFamily="2" charset="-78"/>
              </a:rPr>
              <a:t>x </a:t>
            </a:r>
            <a:r>
              <a:rPr lang="fa-IR" dirty="0">
                <a:cs typeface="B Nazanin" panose="00000400000000000000" pitchFamily="2" charset="-78"/>
              </a:rPr>
              <a:t>ضرب)</a:t>
            </a:r>
          </a:p>
          <a:p>
            <a:pPr algn="r" rtl="1"/>
            <a:r>
              <a:rPr lang="fa-IR" dirty="0">
                <a:cs typeface="B Nazanin" panose="00000400000000000000" pitchFamily="2" charset="-78"/>
              </a:rPr>
              <a:t>3 نسخه از سخت افزار و الگوریتم ضرب:</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MULTIPLY </a:t>
            </a:r>
          </a:p>
          <a:p>
            <a:pPr algn="ctr"/>
            <a:r>
              <a:rPr lang="fa-IR" dirty="0">
                <a:solidFill>
                  <a:srgbClr val="2A1A00"/>
                </a:solidFill>
                <a:latin typeface="Impact" panose="020B0806030902050204" pitchFamily="34" charset="0"/>
                <a:cs typeface="B Nazanin" panose="00000400000000000000" pitchFamily="2" charset="-78"/>
              </a:rPr>
              <a:t>ضرب</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0CC9B844-DEA2-9168-2D46-B9DCE7DEE094}"/>
              </a:ext>
            </a:extLst>
          </p:cNvPr>
          <p:cNvPicPr>
            <a:picLocks noChangeAspect="1"/>
          </p:cNvPicPr>
          <p:nvPr/>
        </p:nvPicPr>
        <p:blipFill>
          <a:blip r:embed="rId3"/>
          <a:stretch>
            <a:fillRect/>
          </a:stretch>
        </p:blipFill>
        <p:spPr>
          <a:xfrm>
            <a:off x="212271" y="1441925"/>
            <a:ext cx="3543607" cy="2789162"/>
          </a:xfrm>
          <a:prstGeom prst="rect">
            <a:avLst/>
          </a:prstGeom>
        </p:spPr>
      </p:pic>
      <p:sp>
        <p:nvSpPr>
          <p:cNvPr id="6" name="TextBox 5">
            <a:extLst>
              <a:ext uri="{FF2B5EF4-FFF2-40B4-BE49-F238E27FC236}">
                <a16:creationId xmlns:a16="http://schemas.microsoft.com/office/drawing/2014/main" id="{2F5A0272-B2F8-A62E-A08B-13E077DDF322}"/>
              </a:ext>
            </a:extLst>
          </p:cNvPr>
          <p:cNvSpPr txBox="1"/>
          <p:nvPr/>
        </p:nvSpPr>
        <p:spPr>
          <a:xfrm>
            <a:off x="169117" y="4336615"/>
            <a:ext cx="4572000" cy="2154436"/>
          </a:xfrm>
          <a:prstGeom prst="rect">
            <a:avLst/>
          </a:prstGeom>
          <a:noFill/>
        </p:spPr>
        <p:txBody>
          <a:bodyPr wrap="square">
            <a:spAutoFit/>
          </a:bodyPr>
          <a:lstStyle/>
          <a:p>
            <a:r>
              <a:rPr lang="en-US" sz="2000" b="0" i="0" u="none" strike="noStrike" baseline="0" dirty="0">
                <a:solidFill>
                  <a:srgbClr val="585858"/>
                </a:solidFill>
                <a:latin typeface="Gill Sans MT" panose="020B0502020104020203" pitchFamily="34" charset="0"/>
                <a:cs typeface="B Nazanin" panose="00000400000000000000" pitchFamily="2" charset="-78"/>
              </a:rPr>
              <a:t>m bits x n bits = </a:t>
            </a:r>
            <a:r>
              <a:rPr lang="en-US" sz="2000" b="0" i="0" u="none" strike="noStrike" baseline="0" dirty="0" err="1">
                <a:solidFill>
                  <a:srgbClr val="585858"/>
                </a:solidFill>
                <a:latin typeface="Gill Sans MT" panose="020B0502020104020203" pitchFamily="34" charset="0"/>
                <a:cs typeface="B Nazanin" panose="00000400000000000000" pitchFamily="2" charset="-78"/>
              </a:rPr>
              <a:t>m+nbit</a:t>
            </a:r>
            <a:r>
              <a:rPr lang="en-US" sz="2000" b="0" i="0" u="none" strike="noStrike" baseline="0" dirty="0">
                <a:solidFill>
                  <a:srgbClr val="585858"/>
                </a:solidFill>
                <a:latin typeface="Gill Sans MT" panose="020B0502020104020203" pitchFamily="34" charset="0"/>
                <a:cs typeface="B Nazanin" panose="00000400000000000000" pitchFamily="2" charset="-78"/>
              </a:rPr>
              <a:t> product</a:t>
            </a:r>
          </a:p>
          <a:p>
            <a:r>
              <a:rPr lang="en-US" sz="2000" b="0" i="0" u="none" strike="noStrike" baseline="0" dirty="0">
                <a:solidFill>
                  <a:srgbClr val="2A1A00"/>
                </a:solidFill>
                <a:latin typeface="Arial" panose="020B0604020202020204" pitchFamily="34" charset="0"/>
                <a:cs typeface="B Nazanin" panose="00000400000000000000" pitchFamily="2" charset="-78"/>
              </a:rPr>
              <a:t>Binary makes it easy:</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multiplier bit 1 =&gt; copy multiplicand (1 x multiplicand)</a:t>
            </a:r>
          </a:p>
          <a:p>
            <a:r>
              <a:rPr lang="fr-FR" sz="1800" b="0" i="0" u="none" strike="noStrike" baseline="0" dirty="0">
                <a:solidFill>
                  <a:srgbClr val="2A1A00"/>
                </a:solidFill>
                <a:latin typeface="Gill Sans MT" panose="020B0502020104020203" pitchFamily="34" charset="0"/>
                <a:cs typeface="B Nazanin" panose="00000400000000000000" pitchFamily="2" charset="-78"/>
              </a:rPr>
              <a:t>–</a:t>
            </a:r>
            <a:r>
              <a:rPr lang="fr-FR" sz="1800" b="0" i="0" u="none" strike="noStrike" baseline="0" dirty="0">
                <a:solidFill>
                  <a:srgbClr val="585858"/>
                </a:solidFill>
                <a:latin typeface="Gill Sans MT" panose="020B0502020104020203" pitchFamily="34" charset="0"/>
                <a:cs typeface="B Nazanin" panose="00000400000000000000" pitchFamily="2" charset="-78"/>
              </a:rPr>
              <a:t>multiplier bit 0 =&gt; place 0 (0 x </a:t>
            </a:r>
            <a:r>
              <a:rPr lang="fr-FR" sz="1800" b="0" i="0" u="none" strike="noStrike" baseline="0" dirty="0" err="1">
                <a:solidFill>
                  <a:srgbClr val="585858"/>
                </a:solidFill>
                <a:latin typeface="Gill Sans MT" panose="020B0502020104020203" pitchFamily="34" charset="0"/>
                <a:cs typeface="B Nazanin" panose="00000400000000000000" pitchFamily="2" charset="-78"/>
              </a:rPr>
              <a:t>multiplicand</a:t>
            </a:r>
            <a:r>
              <a:rPr lang="fr-FR"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2000" b="0" i="0" u="none" strike="noStrike" baseline="0" dirty="0">
                <a:solidFill>
                  <a:srgbClr val="2A1A00"/>
                </a:solidFill>
                <a:latin typeface="Arial" panose="020B0604020202020204" pitchFamily="34" charset="0"/>
                <a:cs typeface="B Nazanin" panose="00000400000000000000" pitchFamily="2" charset="-78"/>
              </a:rPr>
              <a:t>3 versions of multiply hardware &amp; algorithm:</a:t>
            </a:r>
          </a:p>
        </p:txBody>
      </p:sp>
    </p:spTree>
    <p:extLst>
      <p:ext uri="{BB962C8B-B14F-4D97-AF65-F5344CB8AC3E}">
        <p14:creationId xmlns:p14="http://schemas.microsoft.com/office/powerpoint/2010/main" val="138818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E2A0C-E87B-F2B3-17E3-B7E2290314A1}"/>
              </a:ext>
            </a:extLst>
          </p:cNvPr>
          <p:cNvPicPr>
            <a:picLocks noChangeAspect="1"/>
          </p:cNvPicPr>
          <p:nvPr/>
        </p:nvPicPr>
        <p:blipFill>
          <a:blip r:embed="rId3"/>
          <a:stretch>
            <a:fillRect/>
          </a:stretch>
        </p:blipFill>
        <p:spPr>
          <a:xfrm>
            <a:off x="0" y="657609"/>
            <a:ext cx="9144000" cy="5892481"/>
          </a:xfrm>
          <a:prstGeom prst="rect">
            <a:avLst/>
          </a:prstGeom>
        </p:spPr>
      </p:pic>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SHIFT-ADD MULTIPLIER VERSION 1 </a:t>
            </a:r>
            <a:endParaRPr lang="en-US" sz="2400" dirty="0"/>
          </a:p>
        </p:txBody>
      </p:sp>
    </p:spTree>
    <p:extLst>
      <p:ext uri="{BB962C8B-B14F-4D97-AF65-F5344CB8AC3E}">
        <p14:creationId xmlns:p14="http://schemas.microsoft.com/office/powerpoint/2010/main" val="150623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VERSION1 </a:t>
            </a:r>
            <a:endParaRPr lang="en-US" sz="2400" dirty="0"/>
          </a:p>
        </p:txBody>
      </p:sp>
      <p:pic>
        <p:nvPicPr>
          <p:cNvPr id="4" name="Picture 3">
            <a:extLst>
              <a:ext uri="{FF2B5EF4-FFF2-40B4-BE49-F238E27FC236}">
                <a16:creationId xmlns:a16="http://schemas.microsoft.com/office/drawing/2014/main" id="{CC797286-0A6D-DBF0-0734-C1289BA41156}"/>
              </a:ext>
            </a:extLst>
          </p:cNvPr>
          <p:cNvPicPr>
            <a:picLocks noChangeAspect="1"/>
          </p:cNvPicPr>
          <p:nvPr/>
        </p:nvPicPr>
        <p:blipFill>
          <a:blip r:embed="rId3"/>
          <a:stretch>
            <a:fillRect/>
          </a:stretch>
        </p:blipFill>
        <p:spPr>
          <a:xfrm>
            <a:off x="0" y="834380"/>
            <a:ext cx="9144000" cy="5641065"/>
          </a:xfrm>
          <a:prstGeom prst="rect">
            <a:avLst/>
          </a:prstGeom>
        </p:spPr>
      </p:pic>
    </p:spTree>
    <p:extLst>
      <p:ext uri="{BB962C8B-B14F-4D97-AF65-F5344CB8AC3E}">
        <p14:creationId xmlns:p14="http://schemas.microsoft.com/office/powerpoint/2010/main" val="3230294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49" cy="369331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1 step per clock cycle </a:t>
            </a:r>
            <a:r>
              <a:rPr lang="fa-IR"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&gt;nearly 100 clock cycles to multiply two </a:t>
            </a:r>
          </a:p>
          <a:p>
            <a:r>
              <a:rPr lang="en-US" sz="1800" b="0" i="0" u="none" strike="noStrike" baseline="0" dirty="0">
                <a:solidFill>
                  <a:srgbClr val="585858"/>
                </a:solidFill>
                <a:latin typeface="Gill Sans MT" panose="020B0502020104020203" pitchFamily="34" charset="0"/>
                <a:cs typeface="B Nazanin" panose="00000400000000000000" pitchFamily="2" charset="-78"/>
              </a:rPr>
              <a:t>32-bit numbers</a:t>
            </a:r>
          </a:p>
          <a:p>
            <a:r>
              <a:rPr lang="en-US" sz="1800" b="0" i="0" u="none" strike="noStrike" baseline="0" dirty="0">
                <a:solidFill>
                  <a:srgbClr val="2A1A00"/>
                </a:solidFill>
                <a:latin typeface="Arial" panose="020B0604020202020204" pitchFamily="34" charset="0"/>
                <a:cs typeface="B Nazanin" panose="00000400000000000000" pitchFamily="2" charset="-78"/>
              </a:rPr>
              <a:t>•Half the bits in the multiplicand register always 0 </a:t>
            </a:r>
          </a:p>
          <a:p>
            <a:endParaRPr lang="en-US" sz="1800" b="0" i="0" u="none" strike="noStrike" baseline="0" dirty="0">
              <a:solidFill>
                <a:srgbClr val="2A1A00"/>
              </a:solidFill>
              <a:latin typeface="Arial" panose="020B0604020202020204" pitchFamily="34" charset="0"/>
              <a:cs typeface="B Nazanin" panose="00000400000000000000" pitchFamily="2" charset="-78"/>
            </a:endParaRPr>
          </a:p>
          <a:p>
            <a:r>
              <a:rPr lang="en-US" sz="1800" b="0" i="0" u="none" strike="noStrike" baseline="0" dirty="0">
                <a:solidFill>
                  <a:srgbClr val="585858"/>
                </a:solidFill>
                <a:latin typeface="Arial" panose="020B0604020202020204" pitchFamily="34" charset="0"/>
                <a:cs typeface="B Nazanin" panose="00000400000000000000" pitchFamily="2" charset="-78"/>
              </a:rPr>
              <a:t>=&gt;64-bit adder is wasted </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0’s inserted to right as multiplicand is shifted left=&gt;least significant bits of product never change once formed</a:t>
            </a: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Arial" panose="020B0604020202020204" pitchFamily="34" charset="0"/>
                <a:cs typeface="B Nazanin" panose="00000400000000000000" pitchFamily="2" charset="-78"/>
              </a:rPr>
              <a:t>•Intuition: instead of shifting multiplicand to left, shift product to right…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49" y="1060258"/>
            <a:ext cx="4518349" cy="3416320"/>
          </a:xfrm>
          <a:prstGeom prst="rect">
            <a:avLst/>
          </a:prstGeom>
          <a:noFill/>
        </p:spPr>
        <p:txBody>
          <a:bodyPr wrap="square" rtlCol="0">
            <a:spAutoFit/>
          </a:bodyPr>
          <a:lstStyle/>
          <a:p>
            <a:pPr algn="r" rtl="1"/>
            <a:r>
              <a:rPr lang="fa-IR" dirty="0">
                <a:cs typeface="B Nazanin" panose="00000400000000000000" pitchFamily="2" charset="-78"/>
              </a:rPr>
              <a:t>•1 گام در هر سیکل ساعت =&gt;نزدیک به 100 چرخه ساعت برای ضرب دو</a:t>
            </a:r>
          </a:p>
          <a:p>
            <a:pPr algn="r" rtl="1"/>
            <a:r>
              <a:rPr lang="fa-IR" dirty="0">
                <a:cs typeface="B Nazanin" panose="00000400000000000000" pitchFamily="2" charset="-78"/>
              </a:rPr>
              <a:t>اعداد 32 بیتی</a:t>
            </a:r>
          </a:p>
          <a:p>
            <a:pPr algn="r" rtl="1"/>
            <a:r>
              <a:rPr lang="fa-IR" dirty="0">
                <a:cs typeface="B Nazanin" panose="00000400000000000000" pitchFamily="2" charset="-78"/>
              </a:rPr>
              <a:t>•نیمی از بیت ها در ثبات ضرب همیشه 0 است</a:t>
            </a:r>
          </a:p>
          <a:p>
            <a:pPr algn="r" rtl="1"/>
            <a:endParaRPr lang="fa-IR" dirty="0">
              <a:cs typeface="B Nazanin" panose="00000400000000000000" pitchFamily="2" charset="-78"/>
            </a:endParaRPr>
          </a:p>
          <a:p>
            <a:pPr algn="r" rtl="1"/>
            <a:r>
              <a:rPr lang="fa-IR" dirty="0">
                <a:cs typeface="B Nazanin" panose="00000400000000000000" pitchFamily="2" charset="-78"/>
              </a:rPr>
              <a:t>=&gt; جمع کننده 64 بیتی هدر می رود</a:t>
            </a:r>
          </a:p>
          <a:p>
            <a:pPr algn="r" rtl="1"/>
            <a:r>
              <a:rPr lang="fa-IR" dirty="0">
                <a:cs typeface="B Nazanin" panose="00000400000000000000" pitchFamily="2" charset="-78"/>
              </a:rPr>
              <a:t>•0 درج به راست به عنوان ضرب به چپ منتقل می شود =&gt; کمترین بیت های قابل توجه حاصل از تشکیل هرگز تغییر نمی کند</a:t>
            </a:r>
          </a:p>
          <a:p>
            <a:pPr algn="r" rtl="1"/>
            <a:endParaRPr lang="fa-IR" dirty="0">
              <a:cs typeface="B Nazanin" panose="00000400000000000000" pitchFamily="2" charset="-78"/>
            </a:endParaRPr>
          </a:p>
          <a:p>
            <a:pPr algn="r" rtl="1"/>
            <a:r>
              <a:rPr lang="fa-IR" dirty="0">
                <a:cs typeface="B Nazanin" panose="00000400000000000000" pitchFamily="2" charset="-78"/>
              </a:rPr>
              <a:t>• شهود: به جای انتقال ضرب به چپ، حاصلضرب را به راست تغییر دهید…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OBSERVATIONS ON MULTIPLY VERSION 1</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dirty="0">
                <a:solidFill>
                  <a:srgbClr val="2A1A00"/>
                </a:solidFill>
                <a:latin typeface="Impact" panose="020B0806030902050204" pitchFamily="34" charset="0"/>
                <a:cs typeface="B Nazanin" panose="00000400000000000000" pitchFamily="2" charset="-78"/>
              </a:rPr>
              <a:t>مشاهده ضرب نسخه 1</a:t>
            </a:r>
            <a:endParaRPr lang="en-US" dirty="0">
              <a:cs typeface="B Nazanin" panose="00000400000000000000" pitchFamily="2" charset="-78"/>
            </a:endParaRPr>
          </a:p>
        </p:txBody>
      </p:sp>
    </p:spTree>
    <p:extLst>
      <p:ext uri="{BB962C8B-B14F-4D97-AF65-F5344CB8AC3E}">
        <p14:creationId xmlns:p14="http://schemas.microsoft.com/office/powerpoint/2010/main" val="2437193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3" name="Picture 2">
            <a:extLst>
              <a:ext uri="{FF2B5EF4-FFF2-40B4-BE49-F238E27FC236}">
                <a16:creationId xmlns:a16="http://schemas.microsoft.com/office/drawing/2014/main" id="{721DD041-4302-7128-DEB1-C861B7154912}"/>
              </a:ext>
            </a:extLst>
          </p:cNvPr>
          <p:cNvPicPr>
            <a:picLocks noChangeAspect="1"/>
          </p:cNvPicPr>
          <p:nvPr/>
        </p:nvPicPr>
        <p:blipFill>
          <a:blip r:embed="rId3"/>
          <a:stretch>
            <a:fillRect/>
          </a:stretch>
        </p:blipFill>
        <p:spPr>
          <a:xfrm>
            <a:off x="0" y="565276"/>
            <a:ext cx="9144000" cy="5891508"/>
          </a:xfrm>
          <a:prstGeom prst="rect">
            <a:avLst/>
          </a:prstGeom>
        </p:spPr>
      </p:pic>
    </p:spTree>
    <p:extLst>
      <p:ext uri="{BB962C8B-B14F-4D97-AF65-F5344CB8AC3E}">
        <p14:creationId xmlns:p14="http://schemas.microsoft.com/office/powerpoint/2010/main" val="266836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4" name="Picture 3">
            <a:extLst>
              <a:ext uri="{FF2B5EF4-FFF2-40B4-BE49-F238E27FC236}">
                <a16:creationId xmlns:a16="http://schemas.microsoft.com/office/drawing/2014/main" id="{788487B9-E491-7F67-C8E7-E8FC26F5560C}"/>
              </a:ext>
            </a:extLst>
          </p:cNvPr>
          <p:cNvPicPr>
            <a:picLocks noChangeAspect="1"/>
          </p:cNvPicPr>
          <p:nvPr/>
        </p:nvPicPr>
        <p:blipFill>
          <a:blip r:embed="rId3"/>
          <a:stretch>
            <a:fillRect/>
          </a:stretch>
        </p:blipFill>
        <p:spPr>
          <a:xfrm>
            <a:off x="0" y="681135"/>
            <a:ext cx="9144000" cy="5784979"/>
          </a:xfrm>
          <a:prstGeom prst="rect">
            <a:avLst/>
          </a:prstGeom>
        </p:spPr>
      </p:pic>
    </p:spTree>
    <p:extLst>
      <p:ext uri="{BB962C8B-B14F-4D97-AF65-F5344CB8AC3E}">
        <p14:creationId xmlns:p14="http://schemas.microsoft.com/office/powerpoint/2010/main" val="182657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Each step the product register wastes space that exactly matches the current size of the multiplier</a:t>
            </a:r>
          </a:p>
          <a:p>
            <a:r>
              <a:rPr lang="en-US" sz="1800" b="0" i="0" u="none" strike="noStrike" baseline="0" dirty="0">
                <a:solidFill>
                  <a:srgbClr val="2A1A00"/>
                </a:solidFill>
                <a:latin typeface="Arial" panose="020B0604020202020204" pitchFamily="34" charset="0"/>
              </a:rPr>
              <a:t>•Intuition: combine multiplier register and product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923330"/>
          </a:xfrm>
          <a:prstGeom prst="rect">
            <a:avLst/>
          </a:prstGeom>
          <a:noFill/>
        </p:spPr>
        <p:txBody>
          <a:bodyPr wrap="square" rtlCol="0">
            <a:spAutoFit/>
          </a:bodyPr>
          <a:lstStyle/>
          <a:p>
            <a:pPr algn="r" rtl="1"/>
            <a:r>
              <a:rPr lang="fa-IR" dirty="0">
                <a:cs typeface="B Nazanin" panose="00000400000000000000" pitchFamily="2" charset="-78"/>
              </a:rPr>
              <a:t>•هر مرحله ثبت محصول فضایی را تلف می کند که دقیقاً با اندازه فعلی ضریب مطابقت دارد</a:t>
            </a:r>
          </a:p>
          <a:p>
            <a:pPr algn="r" rtl="1"/>
            <a:r>
              <a:rPr lang="fa-IR" dirty="0">
                <a:cs typeface="B Nazanin" panose="00000400000000000000" pitchFamily="2" charset="-78"/>
              </a:rPr>
              <a:t>• شهود: ترکیب رجیستر ضریب و ثبت محصول…</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44023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2</a:t>
            </a:r>
            <a:endParaRPr lang="en-US" dirty="0"/>
          </a:p>
        </p:txBody>
      </p:sp>
    </p:spTree>
    <p:extLst>
      <p:ext uri="{BB962C8B-B14F-4D97-AF65-F5344CB8AC3E}">
        <p14:creationId xmlns:p14="http://schemas.microsoft.com/office/powerpoint/2010/main" val="178849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7" name="Picture 6">
            <a:extLst>
              <a:ext uri="{FF2B5EF4-FFF2-40B4-BE49-F238E27FC236}">
                <a16:creationId xmlns:a16="http://schemas.microsoft.com/office/drawing/2014/main" id="{D85FA8B7-E89B-5BE0-A2D4-72BE567C8F9E}"/>
              </a:ext>
            </a:extLst>
          </p:cNvPr>
          <p:cNvPicPr>
            <a:picLocks noChangeAspect="1"/>
          </p:cNvPicPr>
          <p:nvPr/>
        </p:nvPicPr>
        <p:blipFill>
          <a:blip r:embed="rId3"/>
          <a:stretch>
            <a:fillRect/>
          </a:stretch>
        </p:blipFill>
        <p:spPr>
          <a:xfrm>
            <a:off x="0" y="723665"/>
            <a:ext cx="9144000" cy="5733119"/>
          </a:xfrm>
          <a:prstGeom prst="rect">
            <a:avLst/>
          </a:prstGeom>
        </p:spPr>
      </p:pic>
    </p:spTree>
    <p:extLst>
      <p:ext uri="{BB962C8B-B14F-4D97-AF65-F5344CB8AC3E}">
        <p14:creationId xmlns:p14="http://schemas.microsoft.com/office/powerpoint/2010/main" val="54569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38132"/>
            <a:ext cx="4571999" cy="1754326"/>
          </a:xfrm>
          <a:prstGeom prst="rect">
            <a:avLst/>
          </a:prstGeom>
          <a:noFill/>
        </p:spPr>
        <p:txBody>
          <a:bodyPr wrap="square" rtlCol="0">
            <a:spAutoFit/>
          </a:bodyPr>
          <a:lstStyle/>
          <a:p>
            <a:r>
              <a:rPr lang="en-US" sz="1800" b="0" i="1" u="none" strike="noStrike" baseline="0" dirty="0">
                <a:solidFill>
                  <a:srgbClr val="585858"/>
                </a:solidFill>
                <a:latin typeface="Gill Sans MT" panose="020B0502020104020203" pitchFamily="34" charset="0"/>
                <a:cs typeface="B Nazanin" panose="00000400000000000000" pitchFamily="2" charset="-78"/>
              </a:rPr>
              <a:t>No </a:t>
            </a:r>
            <a:r>
              <a:rPr lang="en-US" sz="1800" b="0" i="1" u="none" strike="noStrike" baseline="0" dirty="0" err="1">
                <a:solidFill>
                  <a:srgbClr val="585858"/>
                </a:solidFill>
                <a:latin typeface="Gill Sans MT" panose="020B0502020104020203" pitchFamily="34" charset="0"/>
                <a:cs typeface="B Nazanin" panose="00000400000000000000" pitchFamily="2" charset="-78"/>
              </a:rPr>
              <a:t>overflow</a:t>
            </a:r>
            <a:r>
              <a:rPr lang="en-US" sz="1800" b="0" i="0" u="none" strike="noStrike" baseline="0" dirty="0" err="1">
                <a:solidFill>
                  <a:srgbClr val="585858"/>
                </a:solidFill>
                <a:latin typeface="Gill Sans MT" panose="020B0502020104020203" pitchFamily="34" charset="0"/>
                <a:cs typeface="B Nazanin" panose="00000400000000000000" pitchFamily="2" charset="-78"/>
              </a:rPr>
              <a:t>when</a:t>
            </a:r>
            <a:r>
              <a:rPr lang="en-US" sz="1800" b="0" i="0" u="none" strike="noStrike" baseline="0" dirty="0">
                <a:solidFill>
                  <a:srgbClr val="585858"/>
                </a:solidFill>
                <a:latin typeface="Gill Sans MT" panose="020B0502020104020203" pitchFamily="34" charset="0"/>
                <a:cs typeface="B Nazanin" panose="00000400000000000000" pitchFamily="2" charset="-78"/>
              </a:rPr>
              <a:t> adding a positive and a negative number</a:t>
            </a:r>
          </a:p>
          <a:p>
            <a:r>
              <a:rPr lang="en-US" sz="1800" b="0" i="1" u="none" strike="noStrike" baseline="0" dirty="0">
                <a:solidFill>
                  <a:srgbClr val="585858"/>
                </a:solidFill>
                <a:latin typeface="Gill Sans MT" panose="020B0502020104020203" pitchFamily="34" charset="0"/>
                <a:cs typeface="B Nazanin" panose="00000400000000000000" pitchFamily="2" charset="-78"/>
              </a:rPr>
              <a:t>No </a:t>
            </a:r>
            <a:r>
              <a:rPr lang="en-US" sz="1800" b="0" i="1" u="none" strike="noStrike" baseline="0" dirty="0" err="1">
                <a:solidFill>
                  <a:srgbClr val="585858"/>
                </a:solidFill>
                <a:latin typeface="Gill Sans MT" panose="020B0502020104020203" pitchFamily="34" charset="0"/>
                <a:cs typeface="B Nazanin" panose="00000400000000000000" pitchFamily="2" charset="-78"/>
              </a:rPr>
              <a:t>overflow</a:t>
            </a:r>
            <a:r>
              <a:rPr lang="en-US" sz="1800" b="0" i="0" u="none" strike="noStrike" baseline="0" dirty="0" err="1">
                <a:solidFill>
                  <a:srgbClr val="585858"/>
                </a:solidFill>
                <a:latin typeface="Gill Sans MT" panose="020B0502020104020203" pitchFamily="34" charset="0"/>
                <a:cs typeface="B Nazanin" panose="00000400000000000000" pitchFamily="2" charset="-78"/>
              </a:rPr>
              <a:t>when</a:t>
            </a:r>
            <a:r>
              <a:rPr lang="en-US" sz="1800" b="0" i="0" u="none" strike="noStrike" baseline="0" dirty="0">
                <a:solidFill>
                  <a:srgbClr val="585858"/>
                </a:solidFill>
                <a:latin typeface="Gill Sans MT" panose="020B0502020104020203" pitchFamily="34" charset="0"/>
                <a:cs typeface="B Nazanin" panose="00000400000000000000" pitchFamily="2" charset="-78"/>
              </a:rPr>
              <a:t> subtracting numbers with the same sign</a:t>
            </a:r>
          </a:p>
          <a:p>
            <a:r>
              <a:rPr lang="en-US" sz="1800" b="0" i="1" u="none" strike="noStrike" baseline="0" dirty="0">
                <a:solidFill>
                  <a:srgbClr val="585858"/>
                </a:solidFill>
                <a:latin typeface="Gill Sans MT" panose="020B0502020104020203" pitchFamily="34" charset="0"/>
                <a:cs typeface="B Nazanin" panose="00000400000000000000" pitchFamily="2" charset="-78"/>
              </a:rPr>
              <a:t>Overflow </a:t>
            </a:r>
            <a:r>
              <a:rPr lang="en-US" sz="1800" b="0" i="1" u="none" strike="noStrike" baseline="0" dirty="0" err="1">
                <a:solidFill>
                  <a:srgbClr val="585858"/>
                </a:solidFill>
                <a:latin typeface="Gill Sans MT" panose="020B0502020104020203" pitchFamily="34" charset="0"/>
                <a:cs typeface="B Nazanin" panose="00000400000000000000" pitchFamily="2" charset="-78"/>
              </a:rPr>
              <a:t>occurs</a:t>
            </a:r>
            <a:r>
              <a:rPr lang="en-US" sz="1800" b="0" i="0" u="none" strike="noStrike" baseline="0" dirty="0" err="1">
                <a:solidFill>
                  <a:srgbClr val="585858"/>
                </a:solidFill>
                <a:latin typeface="Gill Sans MT" panose="020B0502020104020203" pitchFamily="34" charset="0"/>
                <a:cs typeface="B Nazanin" panose="00000400000000000000" pitchFamily="2" charset="-78"/>
              </a:rPr>
              <a:t>when</a:t>
            </a:r>
            <a:r>
              <a:rPr lang="en-US" sz="1800" b="0" i="0" u="none" strike="noStrike" baseline="0" dirty="0">
                <a:solidFill>
                  <a:srgbClr val="585858"/>
                </a:solidFill>
                <a:latin typeface="Gill Sans MT" panose="020B0502020104020203" pitchFamily="34" charset="0"/>
                <a:cs typeface="B Nazanin" panose="00000400000000000000" pitchFamily="2" charset="-78"/>
              </a:rPr>
              <a:t> the result has “wrong” sign (</a:t>
            </a:r>
            <a:r>
              <a:rPr lang="en-US" sz="1800" b="0" i="1" u="none" strike="noStrike" baseline="0" dirty="0">
                <a:solidFill>
                  <a:srgbClr val="585858"/>
                </a:solidFill>
                <a:latin typeface="Times New Roman" panose="02020603050405020304" pitchFamily="18" charset="0"/>
                <a:cs typeface="B Nazanin" panose="00000400000000000000" pitchFamily="2" charset="-78"/>
              </a:rPr>
              <a:t>verify</a:t>
            </a:r>
            <a:r>
              <a:rPr lang="en-US" sz="1800" b="0" i="0" u="none" strike="noStrike" baseline="0" dirty="0">
                <a:solidFill>
                  <a:srgbClr val="585858"/>
                </a:solidFill>
                <a:latin typeface="Times New Roman" panose="02020603050405020304" pitchFamily="18"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38132"/>
            <a:ext cx="4446036" cy="1200329"/>
          </a:xfrm>
          <a:prstGeom prst="rect">
            <a:avLst/>
          </a:prstGeom>
          <a:noFill/>
        </p:spPr>
        <p:txBody>
          <a:bodyPr wrap="square" rtlCol="0">
            <a:spAutoFit/>
          </a:bodyPr>
          <a:lstStyle/>
          <a:p>
            <a:pPr algn="r" rtl="1"/>
            <a:r>
              <a:rPr lang="fa-IR" dirty="0">
                <a:cs typeface="B Nazanin" panose="00000400000000000000" pitchFamily="2" charset="-78"/>
              </a:rPr>
              <a:t>هنگام جمع کردن یک عدد مثبت و منفی، سرریز وجود ندارد</a:t>
            </a:r>
          </a:p>
          <a:p>
            <a:pPr algn="r" rtl="1"/>
            <a:r>
              <a:rPr lang="fa-IR" dirty="0">
                <a:cs typeface="B Nazanin" panose="00000400000000000000" pitchFamily="2" charset="-78"/>
              </a:rPr>
              <a:t>هنگام تفریق اعداد با علامت یکسان، سرریز وجود ندارد</a:t>
            </a:r>
          </a:p>
          <a:p>
            <a:pPr algn="r" rtl="1"/>
            <a:r>
              <a:rPr lang="fa-IR" dirty="0">
                <a:cs typeface="B Nazanin" panose="00000400000000000000" pitchFamily="2" charset="-78"/>
              </a:rPr>
              <a:t>سرریز زمانی اتفاق می افتد که نتیجه دارای علامت "اشتباه" باشد (تأیید کنید!):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867747"/>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DETECTING OVERFLOW </a:t>
            </a:r>
          </a:p>
          <a:p>
            <a:pPr algn="ctr"/>
            <a:r>
              <a:rPr lang="fa-IR" sz="1800" b="0" i="0" u="none" strike="noStrike" baseline="0" dirty="0">
                <a:latin typeface="ArialMT"/>
                <a:cs typeface="B Nazanin" panose="00000400000000000000" pitchFamily="2" charset="-78"/>
              </a:rPr>
              <a:t>) سرریز</a:t>
            </a:r>
            <a:r>
              <a:rPr lang="en-US" sz="1800" b="0" i="0" u="none" strike="noStrike" baseline="0" dirty="0">
                <a:latin typeface="ArialMT"/>
                <a:cs typeface="B Nazanin" panose="00000400000000000000" pitchFamily="2" charset="-78"/>
              </a:rPr>
              <a:t>overflow )</a:t>
            </a:r>
            <a:r>
              <a:rPr lang="fa-IR" sz="1800" b="0" i="0" u="none" strike="noStrike" baseline="0" dirty="0">
                <a:latin typeface="ArialMT"/>
                <a:cs typeface="B Nazanin" panose="00000400000000000000" pitchFamily="2" charset="-78"/>
              </a:rPr>
              <a:t>تشخیص</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77E99B54-D585-F8AD-F1C1-5BD14B9C04A8}"/>
              </a:ext>
            </a:extLst>
          </p:cNvPr>
          <p:cNvPicPr>
            <a:picLocks noChangeAspect="1"/>
          </p:cNvPicPr>
          <p:nvPr/>
        </p:nvPicPr>
        <p:blipFill>
          <a:blip r:embed="rId3"/>
          <a:stretch>
            <a:fillRect/>
          </a:stretch>
        </p:blipFill>
        <p:spPr>
          <a:xfrm>
            <a:off x="1169375" y="3429000"/>
            <a:ext cx="6805250" cy="2491956"/>
          </a:xfrm>
          <a:prstGeom prst="rect">
            <a:avLst/>
          </a:prstGeom>
        </p:spPr>
      </p:pic>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CA8E776-4F70-321D-80FB-20465F1E4AEB}"/>
              </a:ext>
            </a:extLst>
          </p:cNvPr>
          <p:cNvPicPr>
            <a:picLocks noChangeAspect="1"/>
          </p:cNvPicPr>
          <p:nvPr/>
        </p:nvPicPr>
        <p:blipFill>
          <a:blip r:embed="rId3"/>
          <a:stretch>
            <a:fillRect/>
          </a:stretch>
        </p:blipFill>
        <p:spPr>
          <a:xfrm>
            <a:off x="0" y="729691"/>
            <a:ext cx="9144000" cy="5839060"/>
          </a:xfrm>
          <a:prstGeom prst="rect">
            <a:avLst/>
          </a:prstGeom>
        </p:spPr>
      </p:pic>
    </p:spTree>
    <p:extLst>
      <p:ext uri="{BB962C8B-B14F-4D97-AF65-F5344CB8AC3E}">
        <p14:creationId xmlns:p14="http://schemas.microsoft.com/office/powerpoint/2010/main" val="267428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4" name="Picture 3">
            <a:extLst>
              <a:ext uri="{FF2B5EF4-FFF2-40B4-BE49-F238E27FC236}">
                <a16:creationId xmlns:a16="http://schemas.microsoft.com/office/drawing/2014/main" id="{AAE563CC-AAC6-87B3-6B29-34ACC3FA279B}"/>
              </a:ext>
            </a:extLst>
          </p:cNvPr>
          <p:cNvPicPr>
            <a:picLocks noChangeAspect="1"/>
          </p:cNvPicPr>
          <p:nvPr/>
        </p:nvPicPr>
        <p:blipFill>
          <a:blip r:embed="rId3"/>
          <a:stretch>
            <a:fillRect/>
          </a:stretch>
        </p:blipFill>
        <p:spPr>
          <a:xfrm>
            <a:off x="0" y="745675"/>
            <a:ext cx="9144000" cy="5767091"/>
          </a:xfrm>
          <a:prstGeom prst="rect">
            <a:avLst/>
          </a:prstGeom>
        </p:spPr>
      </p:pic>
    </p:spTree>
    <p:extLst>
      <p:ext uri="{BB962C8B-B14F-4D97-AF65-F5344CB8AC3E}">
        <p14:creationId xmlns:p14="http://schemas.microsoft.com/office/powerpoint/2010/main" val="327593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2B71031-FB46-F793-6582-160BBE08A6C2}"/>
              </a:ext>
            </a:extLst>
          </p:cNvPr>
          <p:cNvPicPr>
            <a:picLocks noChangeAspect="1"/>
          </p:cNvPicPr>
          <p:nvPr/>
        </p:nvPicPr>
        <p:blipFill>
          <a:blip r:embed="rId3"/>
          <a:stretch>
            <a:fillRect/>
          </a:stretch>
        </p:blipFill>
        <p:spPr>
          <a:xfrm>
            <a:off x="0" y="757342"/>
            <a:ext cx="9144000" cy="5830070"/>
          </a:xfrm>
          <a:prstGeom prst="rect">
            <a:avLst/>
          </a:prstGeom>
        </p:spPr>
      </p:pic>
    </p:spTree>
    <p:extLst>
      <p:ext uri="{BB962C8B-B14F-4D97-AF65-F5344CB8AC3E}">
        <p14:creationId xmlns:p14="http://schemas.microsoft.com/office/powerpoint/2010/main" val="1831424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139321"/>
          </a:xfrm>
          <a:prstGeom prst="rect">
            <a:avLst/>
          </a:prstGeom>
          <a:noFill/>
        </p:spPr>
        <p:txBody>
          <a:bodyPr wrap="square" rtlCol="0">
            <a:spAutoFit/>
          </a:bodyPr>
          <a:lstStyle/>
          <a:p>
            <a:r>
              <a:rPr lang="en-US" sz="1800" b="0" i="0" u="none" strike="noStrike" baseline="0" dirty="0">
                <a:latin typeface="Arial" panose="020B0604020202020204" pitchFamily="34" charset="0"/>
              </a:rPr>
              <a:t>•2 steps per bit because multiplier &amp; product combined</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What about </a:t>
            </a:r>
            <a:r>
              <a:rPr lang="en-US" sz="1800" b="0" i="1" u="none" strike="noStrike" baseline="0" dirty="0" err="1">
                <a:latin typeface="Gill Sans MT" panose="020B0502020104020203" pitchFamily="34" charset="0"/>
              </a:rPr>
              <a:t>signed</a:t>
            </a:r>
            <a:r>
              <a:rPr lang="en-US" sz="1800" b="0" i="0" u="none" strike="noStrike" baseline="0" dirty="0" err="1">
                <a:latin typeface="Gill Sans MT" panose="020B0502020104020203" pitchFamily="34" charset="0"/>
              </a:rPr>
              <a:t>multiplication</a:t>
            </a:r>
            <a:r>
              <a:rPr lang="en-US" sz="1800" b="0" i="0" u="none" strike="noStrike" baseline="0" dirty="0">
                <a:latin typeface="Gill Sans MT" panose="020B0502020104020203" pitchFamily="34" charset="0"/>
              </a:rPr>
              <a:t>?</a:t>
            </a:r>
          </a:p>
          <a:p>
            <a:r>
              <a:rPr lang="en-US" sz="1800" b="0" i="0" u="none" strike="noStrike" baseline="0" dirty="0">
                <a:latin typeface="Gill Sans MT" panose="020B0502020104020203" pitchFamily="34" charset="0"/>
              </a:rPr>
              <a:t>–easiest solution is to make both positive and remember whether to negate product when done, i.e., leave out the sign bit, run for 31 steps, then negate if multiplier and multiplicand have opposite signs</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Booth’s Algorithm is an elegant way to multiply signed numbers using same hardware –it also often quicker…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862322"/>
          </a:xfrm>
          <a:prstGeom prst="rect">
            <a:avLst/>
          </a:prstGeom>
          <a:noFill/>
        </p:spPr>
        <p:txBody>
          <a:bodyPr wrap="square" rtlCol="0">
            <a:spAutoFit/>
          </a:bodyPr>
          <a:lstStyle/>
          <a:p>
            <a:pPr algn="r" rtl="1"/>
            <a:r>
              <a:rPr lang="fa-IR" dirty="0">
                <a:cs typeface="B Nazanin" panose="00000400000000000000" pitchFamily="2" charset="-78"/>
              </a:rPr>
              <a:t>• 2 مرحله در هر بیت به دلیل ترکیب ضریب و محصول</a:t>
            </a:r>
          </a:p>
          <a:p>
            <a:pPr algn="r" rtl="1"/>
            <a:r>
              <a:rPr lang="fa-IR" dirty="0">
                <a:cs typeface="B Nazanin" panose="00000400000000000000" pitchFamily="2" charset="-78"/>
              </a:rPr>
              <a:t>•در مورد ضرب علامتی چطور؟</a:t>
            </a:r>
          </a:p>
          <a:p>
            <a:pPr algn="r" rtl="1"/>
            <a:r>
              <a:rPr lang="fa-IR" dirty="0">
                <a:cs typeface="B Nazanin" panose="00000400000000000000" pitchFamily="2" charset="-78"/>
              </a:rPr>
              <a:t>-ساده ترین راه حل این است که هم مثبت کنید و هم به خاطر بسپارید که آیا پس از انجام کار، حاصل ضرب را نفی کنید، یعنی بیت علامت را کنار بگذارید، 31 مرحله اجرا کنید، سپس اگر ضرب و ضریب دارای علائم مخالف هستند نفی کنید.</a:t>
            </a:r>
          </a:p>
          <a:p>
            <a:pPr algn="r" rtl="1"/>
            <a:r>
              <a:rPr lang="fa-IR" dirty="0">
                <a:cs typeface="B Nazanin" panose="00000400000000000000" pitchFamily="2" charset="-78"/>
              </a:rPr>
              <a:t>• الگوریتم </a:t>
            </a:r>
            <a:r>
              <a:rPr lang="en-US" dirty="0">
                <a:cs typeface="B Nazanin" panose="00000400000000000000" pitchFamily="2" charset="-78"/>
              </a:rPr>
              <a:t>Booth </a:t>
            </a:r>
            <a:r>
              <a:rPr lang="fa-IR" dirty="0">
                <a:cs typeface="B Nazanin" panose="00000400000000000000" pitchFamily="2" charset="-78"/>
              </a:rPr>
              <a:t>روشی زیبا برای ضرب اعداد امضا شده با استفاده از سخت افزار یکسان است – همچنین اغلب سریعتر…</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3</a:t>
            </a:r>
            <a:endParaRPr lang="en-US" dirty="0"/>
          </a:p>
        </p:txBody>
      </p:sp>
    </p:spTree>
    <p:extLst>
      <p:ext uri="{BB962C8B-B14F-4D97-AF65-F5344CB8AC3E}">
        <p14:creationId xmlns:p14="http://schemas.microsoft.com/office/powerpoint/2010/main" val="2423871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49" cy="258532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•Multiply signed numbers</a:t>
            </a:r>
          </a:p>
          <a:p>
            <a:r>
              <a:rPr lang="en-US" sz="1800" b="0" i="0" u="none" strike="noStrike" baseline="0" dirty="0">
                <a:solidFill>
                  <a:srgbClr val="2A1A00"/>
                </a:solidFill>
                <a:latin typeface="Arial" panose="020B0604020202020204" pitchFamily="34" charset="0"/>
                <a:cs typeface="B Nazanin" panose="00000400000000000000" pitchFamily="2" charset="-78"/>
              </a:rPr>
              <a:t>•Depending on the current and previous bits</a:t>
            </a:r>
          </a:p>
          <a:p>
            <a:r>
              <a:rPr lang="en-US" sz="1800" b="0" i="0" u="none" strike="noStrike" baseline="0" dirty="0">
                <a:solidFill>
                  <a:srgbClr val="2A1A00"/>
                </a:solidFill>
                <a:latin typeface="Arial" panose="020B0604020202020204" pitchFamily="34" charset="0"/>
                <a:cs typeface="B Nazanin" panose="00000400000000000000" pitchFamily="2" charset="-78"/>
              </a:rPr>
              <a:t>•00: No Operation only arithmetic shift</a:t>
            </a:r>
          </a:p>
          <a:p>
            <a:r>
              <a:rPr lang="en-US" sz="1800" b="0" i="0" u="none" strike="noStrike" baseline="0" dirty="0">
                <a:solidFill>
                  <a:srgbClr val="2A1A00"/>
                </a:solidFill>
                <a:latin typeface="Arial" panose="020B0604020202020204" pitchFamily="34" charset="0"/>
                <a:cs typeface="B Nazanin" panose="00000400000000000000" pitchFamily="2" charset="-78"/>
              </a:rPr>
              <a:t>•01: add multiplicand to the left half of product and arithmetic shift</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A40020"/>
                </a:solidFill>
                <a:latin typeface="Gill Sans MT" panose="020B0502020104020203" pitchFamily="34" charset="0"/>
                <a:cs typeface="B Nazanin" panose="00000400000000000000" pitchFamily="2" charset="-78"/>
              </a:rPr>
              <a:t>10</a:t>
            </a:r>
            <a:r>
              <a:rPr lang="en-US" sz="1800" b="0" i="0" u="none" strike="noStrike" baseline="0" dirty="0">
                <a:solidFill>
                  <a:srgbClr val="585858"/>
                </a:solidFill>
                <a:latin typeface="Gill Sans MT" panose="020B0502020104020203" pitchFamily="34" charset="0"/>
                <a:cs typeface="B Nazanin" panose="00000400000000000000" pitchFamily="2" charset="-78"/>
              </a:rPr>
              <a:t>: subtract multiplicand from the left half of product and arithmetic shift</a:t>
            </a:r>
          </a:p>
          <a:p>
            <a:r>
              <a:rPr lang="en-US" sz="1800" b="0" i="0" u="none" strike="noStrike" baseline="0" dirty="0">
                <a:solidFill>
                  <a:srgbClr val="2A1A00"/>
                </a:solidFill>
                <a:latin typeface="Arial" panose="020B0604020202020204" pitchFamily="34" charset="0"/>
                <a:cs typeface="B Nazanin" panose="00000400000000000000" pitchFamily="2" charset="-78"/>
              </a:rPr>
              <a:t>•11: No Operation only arithmetic shift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49" y="1004274"/>
            <a:ext cx="4301411" cy="2308324"/>
          </a:xfrm>
          <a:prstGeom prst="rect">
            <a:avLst/>
          </a:prstGeom>
          <a:noFill/>
        </p:spPr>
        <p:txBody>
          <a:bodyPr wrap="square" rtlCol="0">
            <a:spAutoFit/>
          </a:bodyPr>
          <a:lstStyle/>
          <a:p>
            <a:pPr algn="r" rtl="1"/>
            <a:r>
              <a:rPr lang="fa-IR" dirty="0">
                <a:cs typeface="B Nazanin" panose="00000400000000000000" pitchFamily="2" charset="-78"/>
              </a:rPr>
              <a:t>• اعداد امضا شده را ضرب کنید</a:t>
            </a:r>
          </a:p>
          <a:p>
            <a:pPr algn="r" rtl="1"/>
            <a:r>
              <a:rPr lang="fa-IR" dirty="0">
                <a:cs typeface="B Nazanin" panose="00000400000000000000" pitchFamily="2" charset="-78"/>
              </a:rPr>
              <a:t>•بسته به بیت فعلی و قبلی</a:t>
            </a:r>
          </a:p>
          <a:p>
            <a:pPr algn="r" rtl="1"/>
            <a:r>
              <a:rPr lang="fa-IR" dirty="0">
                <a:cs typeface="B Nazanin" panose="00000400000000000000" pitchFamily="2" charset="-78"/>
              </a:rPr>
              <a:t>•00: بدون عملیات فقط تغییر حسابی</a:t>
            </a:r>
          </a:p>
          <a:p>
            <a:pPr algn="r" rtl="1"/>
            <a:r>
              <a:rPr lang="fa-IR" dirty="0">
                <a:cs typeface="B Nazanin" panose="00000400000000000000" pitchFamily="2" charset="-78"/>
              </a:rPr>
              <a:t>•01: ضرب را به نیمه چپ حاصلضرب و شیفت حسابی اضافه کنید</a:t>
            </a:r>
          </a:p>
          <a:p>
            <a:pPr algn="r" rtl="1"/>
            <a:r>
              <a:rPr lang="fa-IR" dirty="0">
                <a:cs typeface="B Nazanin" panose="00000400000000000000" pitchFamily="2" charset="-78"/>
              </a:rPr>
              <a:t>•10: از نیمه چپ حاصل ضرب و شیفت حسابی تفریق کنید</a:t>
            </a:r>
          </a:p>
          <a:p>
            <a:pPr algn="r" rtl="1"/>
            <a:r>
              <a:rPr lang="fa-IR" dirty="0">
                <a:cs typeface="B Nazanin" panose="00000400000000000000" pitchFamily="2" charset="-78"/>
              </a:rPr>
              <a:t>•11: بدون عملیات فقط تغییر حسابی</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BOOTH’S ALGORITHM</a:t>
            </a:r>
            <a:endParaRPr lang="en-US" dirty="0">
              <a:cs typeface="B Nazanin" panose="00000400000000000000" pitchFamily="2" charset="-78"/>
            </a:endParaRPr>
          </a:p>
        </p:txBody>
      </p:sp>
    </p:spTree>
    <p:extLst>
      <p:ext uri="{BB962C8B-B14F-4D97-AF65-F5344CB8AC3E}">
        <p14:creationId xmlns:p14="http://schemas.microsoft.com/office/powerpoint/2010/main" val="241191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8F56A9-93D1-02AF-7885-E964F1C0107F}"/>
              </a:ext>
            </a:extLst>
          </p:cNvPr>
          <p:cNvPicPr>
            <a:picLocks noChangeAspect="1"/>
          </p:cNvPicPr>
          <p:nvPr/>
        </p:nvPicPr>
        <p:blipFill>
          <a:blip r:embed="rId2"/>
          <a:stretch>
            <a:fillRect/>
          </a:stretch>
        </p:blipFill>
        <p:spPr>
          <a:xfrm>
            <a:off x="307910" y="1380931"/>
            <a:ext cx="8481527" cy="4814596"/>
          </a:xfrm>
          <a:prstGeom prst="rect">
            <a:avLst/>
          </a:prstGeom>
        </p:spPr>
      </p:pic>
      <p:pic>
        <p:nvPicPr>
          <p:cNvPr id="16" name="Picture 15">
            <a:extLst>
              <a:ext uri="{FF2B5EF4-FFF2-40B4-BE49-F238E27FC236}">
                <a16:creationId xmlns:a16="http://schemas.microsoft.com/office/drawing/2014/main" id="{17359080-817A-E11B-5CD1-FC55EDAB0D4E}"/>
              </a:ext>
            </a:extLst>
          </p:cNvPr>
          <p:cNvPicPr>
            <a:picLocks noChangeAspect="1"/>
          </p:cNvPicPr>
          <p:nvPr/>
        </p:nvPicPr>
        <p:blipFill>
          <a:blip r:embed="rId3"/>
          <a:stretch>
            <a:fillRect/>
          </a:stretch>
        </p:blipFill>
        <p:spPr>
          <a:xfrm>
            <a:off x="307910" y="531845"/>
            <a:ext cx="7361853" cy="714370"/>
          </a:xfrm>
          <a:prstGeom prst="rect">
            <a:avLst/>
          </a:prstGeom>
        </p:spPr>
      </p:pic>
    </p:spTree>
    <p:extLst>
      <p:ext uri="{BB962C8B-B14F-4D97-AF65-F5344CB8AC3E}">
        <p14:creationId xmlns:p14="http://schemas.microsoft.com/office/powerpoint/2010/main" val="1072855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5AA9E-0480-46FF-4E07-06672C0F7BE6}"/>
              </a:ext>
            </a:extLst>
          </p:cNvPr>
          <p:cNvPicPr>
            <a:picLocks noChangeAspect="1"/>
          </p:cNvPicPr>
          <p:nvPr/>
        </p:nvPicPr>
        <p:blipFill>
          <a:blip r:embed="rId2"/>
          <a:stretch>
            <a:fillRect/>
          </a:stretch>
        </p:blipFill>
        <p:spPr>
          <a:xfrm>
            <a:off x="242597" y="727788"/>
            <a:ext cx="8584162" cy="5691673"/>
          </a:xfrm>
          <a:prstGeom prst="rect">
            <a:avLst/>
          </a:prstGeom>
        </p:spPr>
      </p:pic>
    </p:spTree>
    <p:extLst>
      <p:ext uri="{BB962C8B-B14F-4D97-AF65-F5344CB8AC3E}">
        <p14:creationId xmlns:p14="http://schemas.microsoft.com/office/powerpoint/2010/main" val="1808725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87C506-B235-E183-4E46-D478DAF4AFDC}"/>
              </a:ext>
            </a:extLst>
          </p:cNvPr>
          <p:cNvPicPr>
            <a:picLocks noChangeAspect="1"/>
          </p:cNvPicPr>
          <p:nvPr/>
        </p:nvPicPr>
        <p:blipFill>
          <a:blip r:embed="rId2"/>
          <a:stretch>
            <a:fillRect/>
          </a:stretch>
        </p:blipFill>
        <p:spPr>
          <a:xfrm>
            <a:off x="317241" y="793103"/>
            <a:ext cx="8444204" cy="5299788"/>
          </a:xfrm>
          <a:prstGeom prst="rect">
            <a:avLst/>
          </a:prstGeom>
        </p:spPr>
      </p:pic>
    </p:spTree>
    <p:extLst>
      <p:ext uri="{BB962C8B-B14F-4D97-AF65-F5344CB8AC3E}">
        <p14:creationId xmlns:p14="http://schemas.microsoft.com/office/powerpoint/2010/main" val="376047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48" cy="1754326"/>
          </a:xfrm>
          <a:prstGeom prst="rect">
            <a:avLst/>
          </a:prstGeom>
          <a:noFill/>
        </p:spPr>
        <p:txBody>
          <a:bodyPr wrap="square" rtlCol="0">
            <a:spAutoFit/>
          </a:bodyPr>
          <a:lstStyle/>
          <a:p>
            <a:r>
              <a:rPr lang="en-US" dirty="0">
                <a:cs typeface="B Nazanin" panose="00000400000000000000" pitchFamily="2" charset="-78"/>
              </a:rPr>
              <a:t>•MIPS provides two 32-bit registers </a:t>
            </a:r>
            <a:r>
              <a:rPr lang="en-US" dirty="0" err="1">
                <a:cs typeface="B Nazanin" panose="00000400000000000000" pitchFamily="2" charset="-78"/>
              </a:rPr>
              <a:t>Hiand</a:t>
            </a:r>
            <a:r>
              <a:rPr lang="en-US" dirty="0">
                <a:cs typeface="B Nazanin" panose="00000400000000000000" pitchFamily="2" charset="-78"/>
              </a:rPr>
              <a:t> </a:t>
            </a:r>
            <a:r>
              <a:rPr lang="en-US" dirty="0" err="1">
                <a:cs typeface="B Nazanin" panose="00000400000000000000" pitchFamily="2" charset="-78"/>
              </a:rPr>
              <a:t>Loto</a:t>
            </a:r>
            <a:r>
              <a:rPr lang="en-US" dirty="0">
                <a:cs typeface="B Nazanin" panose="00000400000000000000" pitchFamily="2" charset="-78"/>
              </a:rPr>
              <a:t> hold a 64-bit product</a:t>
            </a:r>
          </a:p>
          <a:p>
            <a:r>
              <a:rPr lang="en-US" dirty="0">
                <a:cs typeface="B Nazanin" panose="00000400000000000000" pitchFamily="2" charset="-78"/>
              </a:rPr>
              <a:t>•</a:t>
            </a:r>
            <a:r>
              <a:rPr lang="en-US" dirty="0" err="1">
                <a:cs typeface="B Nazanin" panose="00000400000000000000" pitchFamily="2" charset="-78"/>
              </a:rPr>
              <a:t>mult</a:t>
            </a:r>
            <a:r>
              <a:rPr lang="en-US" dirty="0">
                <a:cs typeface="B Nazanin" panose="00000400000000000000" pitchFamily="2" charset="-78"/>
              </a:rPr>
              <a:t>, </a:t>
            </a:r>
            <a:r>
              <a:rPr lang="en-US" dirty="0" err="1">
                <a:cs typeface="B Nazanin" panose="00000400000000000000" pitchFamily="2" charset="-78"/>
              </a:rPr>
              <a:t>multu</a:t>
            </a:r>
            <a:r>
              <a:rPr lang="en-US" dirty="0">
                <a:cs typeface="B Nazanin" panose="00000400000000000000" pitchFamily="2" charset="-78"/>
              </a:rPr>
              <a:t>(unsigned) put the product of two 32-bit register operands into </a:t>
            </a:r>
            <a:r>
              <a:rPr lang="en-US" dirty="0" err="1">
                <a:cs typeface="B Nazanin" panose="00000400000000000000" pitchFamily="2" charset="-78"/>
              </a:rPr>
              <a:t>HiandLo</a:t>
            </a:r>
            <a:endParaRPr lang="en-US" dirty="0">
              <a:cs typeface="B Nazanin" panose="00000400000000000000" pitchFamily="2" charset="-78"/>
            </a:endParaRPr>
          </a:p>
          <a:p>
            <a:r>
              <a:rPr lang="en-US" dirty="0">
                <a:cs typeface="B Nazanin" panose="00000400000000000000" pitchFamily="2" charset="-78"/>
              </a:rPr>
              <a:t>•</a:t>
            </a:r>
            <a:r>
              <a:rPr lang="en-US" dirty="0" err="1">
                <a:cs typeface="B Nazanin" panose="00000400000000000000" pitchFamily="2" charset="-78"/>
              </a:rPr>
              <a:t>Mflo</a:t>
            </a:r>
            <a:r>
              <a:rPr lang="en-US" dirty="0">
                <a:cs typeface="B Nazanin" panose="00000400000000000000" pitchFamily="2" charset="-78"/>
              </a:rPr>
              <a:t> (Move from low), </a:t>
            </a:r>
            <a:r>
              <a:rPr lang="en-US" dirty="0" err="1">
                <a:cs typeface="B Nazanin" panose="00000400000000000000" pitchFamily="2" charset="-78"/>
              </a:rPr>
              <a:t>mfhimoves</a:t>
            </a:r>
            <a:r>
              <a:rPr lang="en-US" dirty="0">
                <a:cs typeface="B Nazanin" panose="00000400000000000000" pitchFamily="2" charset="-78"/>
              </a:rPr>
              <a:t> content of </a:t>
            </a:r>
            <a:r>
              <a:rPr lang="en-US" dirty="0" err="1">
                <a:cs typeface="B Nazanin" panose="00000400000000000000" pitchFamily="2" charset="-78"/>
              </a:rPr>
              <a:t>Hior</a:t>
            </a:r>
            <a:r>
              <a:rPr lang="en-US" dirty="0">
                <a:cs typeface="B Nazanin" panose="00000400000000000000" pitchFamily="2" charset="-78"/>
              </a:rPr>
              <a:t> </a:t>
            </a:r>
            <a:r>
              <a:rPr lang="en-US" dirty="0" err="1">
                <a:cs typeface="B Nazanin" panose="00000400000000000000" pitchFamily="2" charset="-78"/>
              </a:rPr>
              <a:t>Loto</a:t>
            </a:r>
            <a:r>
              <a:rPr lang="en-US" dirty="0">
                <a:cs typeface="B Nazanin" panose="00000400000000000000" pitchFamily="2" charset="-78"/>
              </a:rPr>
              <a:t> a general-purpose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50" y="1004274"/>
            <a:ext cx="4518347" cy="1754326"/>
          </a:xfrm>
          <a:prstGeom prst="rect">
            <a:avLst/>
          </a:prstGeom>
          <a:noFill/>
        </p:spPr>
        <p:txBody>
          <a:bodyPr wrap="square" rtlCol="0">
            <a:spAutoFit/>
          </a:bodyPr>
          <a:lstStyle/>
          <a:p>
            <a:pPr algn="r" rtl="1"/>
            <a:r>
              <a:rPr lang="en-US" dirty="0">
                <a:cs typeface="B Nazanin" panose="00000400000000000000" pitchFamily="2" charset="-78"/>
              </a:rPr>
              <a:t>•MIPS </a:t>
            </a:r>
            <a:r>
              <a:rPr lang="fa-IR" dirty="0">
                <a:cs typeface="B Nazanin" panose="00000400000000000000" pitchFamily="2" charset="-78"/>
              </a:rPr>
              <a:t>دو رجیستر 32 بیتی را فراهم می کند که </a:t>
            </a:r>
            <a:r>
              <a:rPr lang="en-US" dirty="0" err="1">
                <a:cs typeface="B Nazanin" panose="00000400000000000000" pitchFamily="2" charset="-78"/>
              </a:rPr>
              <a:t>Hiand</a:t>
            </a:r>
            <a:r>
              <a:rPr lang="en-US" dirty="0">
                <a:cs typeface="B Nazanin" panose="00000400000000000000" pitchFamily="2" charset="-78"/>
              </a:rPr>
              <a:t> </a:t>
            </a:r>
            <a:r>
              <a:rPr lang="en-US" dirty="0" err="1">
                <a:cs typeface="B Nazanin" panose="00000400000000000000" pitchFamily="2" charset="-78"/>
              </a:rPr>
              <a:t>Loto</a:t>
            </a:r>
            <a:r>
              <a:rPr lang="en-US" dirty="0">
                <a:cs typeface="B Nazanin" panose="00000400000000000000" pitchFamily="2" charset="-78"/>
              </a:rPr>
              <a:t> </a:t>
            </a:r>
            <a:r>
              <a:rPr lang="fa-IR" dirty="0">
                <a:cs typeface="B Nazanin" panose="00000400000000000000" pitchFamily="2" charset="-78"/>
              </a:rPr>
              <a:t>یک محصول 64 بیتی را نگه می دارد</a:t>
            </a:r>
          </a:p>
          <a:p>
            <a:pPr algn="r" rtl="1"/>
            <a:r>
              <a:rPr lang="fa-IR" dirty="0">
                <a:cs typeface="B Nazanin" panose="00000400000000000000" pitchFamily="2" charset="-78"/>
              </a:rPr>
              <a:t>•</a:t>
            </a:r>
            <a:r>
              <a:rPr lang="en-US" dirty="0" err="1">
                <a:cs typeface="B Nazanin" panose="00000400000000000000" pitchFamily="2" charset="-78"/>
              </a:rPr>
              <a:t>mult</a:t>
            </a:r>
            <a:r>
              <a:rPr lang="en-US" dirty="0">
                <a:cs typeface="B Nazanin" panose="00000400000000000000" pitchFamily="2" charset="-78"/>
              </a:rPr>
              <a:t>، </a:t>
            </a:r>
            <a:r>
              <a:rPr lang="en-US" dirty="0" err="1">
                <a:cs typeface="B Nazanin" panose="00000400000000000000" pitchFamily="2" charset="-78"/>
              </a:rPr>
              <a:t>multu</a:t>
            </a:r>
            <a:r>
              <a:rPr lang="en-US" dirty="0">
                <a:cs typeface="B Nazanin" panose="00000400000000000000" pitchFamily="2" charset="-78"/>
              </a:rPr>
              <a:t>(</a:t>
            </a:r>
            <a:r>
              <a:rPr lang="fa-IR" dirty="0">
                <a:cs typeface="B Nazanin" panose="00000400000000000000" pitchFamily="2" charset="-78"/>
              </a:rPr>
              <a:t>بدون علامت) حاصل ضرب دو عملوند رجیستر 32 بیتی را در </a:t>
            </a:r>
            <a:r>
              <a:rPr lang="en-US" dirty="0" err="1">
                <a:cs typeface="B Nazanin" panose="00000400000000000000" pitchFamily="2" charset="-78"/>
              </a:rPr>
              <a:t>HiandLo</a:t>
            </a:r>
            <a:r>
              <a:rPr lang="en-US" dirty="0">
                <a:cs typeface="B Nazanin" panose="00000400000000000000" pitchFamily="2" charset="-78"/>
              </a:rPr>
              <a:t> </a:t>
            </a:r>
            <a:r>
              <a:rPr lang="fa-IR" dirty="0">
                <a:cs typeface="B Nazanin" panose="00000400000000000000" pitchFamily="2" charset="-78"/>
              </a:rPr>
              <a:t>قرار می دهد.</a:t>
            </a:r>
          </a:p>
          <a:p>
            <a:pPr algn="r" rtl="1"/>
            <a:r>
              <a:rPr lang="fa-IR" dirty="0">
                <a:cs typeface="B Nazanin" panose="00000400000000000000" pitchFamily="2" charset="-78"/>
              </a:rPr>
              <a:t>•</a:t>
            </a:r>
            <a:r>
              <a:rPr lang="en-US" dirty="0" err="1">
                <a:cs typeface="B Nazanin" panose="00000400000000000000" pitchFamily="2" charset="-78"/>
              </a:rPr>
              <a:t>Mflo</a:t>
            </a:r>
            <a:r>
              <a:rPr lang="en-US" dirty="0">
                <a:cs typeface="B Nazanin" panose="00000400000000000000" pitchFamily="2" charset="-78"/>
              </a:rPr>
              <a:t> (</a:t>
            </a:r>
            <a:r>
              <a:rPr lang="fa-IR" dirty="0">
                <a:cs typeface="B Nazanin" panose="00000400000000000000" pitchFamily="2" charset="-78"/>
              </a:rPr>
              <a:t>حرکت از پایین)، </a:t>
            </a:r>
            <a:r>
              <a:rPr lang="en-US" dirty="0" err="1">
                <a:cs typeface="B Nazanin" panose="00000400000000000000" pitchFamily="2" charset="-78"/>
              </a:rPr>
              <a:t>mfhimove</a:t>
            </a:r>
            <a:r>
              <a:rPr lang="en-US" dirty="0">
                <a:cs typeface="B Nazanin" panose="00000400000000000000" pitchFamily="2" charset="-78"/>
              </a:rPr>
              <a:t> </a:t>
            </a:r>
            <a:r>
              <a:rPr lang="fa-IR" dirty="0">
                <a:cs typeface="B Nazanin" panose="00000400000000000000" pitchFamily="2" charset="-78"/>
              </a:rPr>
              <a:t>محتوای </a:t>
            </a:r>
            <a:r>
              <a:rPr lang="en-US" dirty="0" err="1">
                <a:cs typeface="B Nazanin" panose="00000400000000000000" pitchFamily="2" charset="-78"/>
              </a:rPr>
              <a:t>Hior</a:t>
            </a:r>
            <a:r>
              <a:rPr lang="en-US" dirty="0">
                <a:cs typeface="B Nazanin" panose="00000400000000000000" pitchFamily="2" charset="-78"/>
              </a:rPr>
              <a:t> </a:t>
            </a:r>
            <a:r>
              <a:rPr lang="en-US" dirty="0" err="1">
                <a:cs typeface="B Nazanin" panose="00000400000000000000" pitchFamily="2" charset="-78"/>
              </a:rPr>
              <a:t>Loto</a:t>
            </a:r>
            <a:r>
              <a:rPr lang="en-US" dirty="0">
                <a:cs typeface="B Nazanin" panose="00000400000000000000" pitchFamily="2" charset="-78"/>
              </a:rPr>
              <a:t> </a:t>
            </a:r>
            <a:r>
              <a:rPr lang="fa-IR" dirty="0">
                <a:cs typeface="B Nazanin" panose="00000400000000000000" pitchFamily="2" charset="-78"/>
              </a:rPr>
              <a:t>یک ثبت همه منظوره</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MIPS NOTES</a:t>
            </a:r>
          </a:p>
          <a:p>
            <a:pPr algn="ctr" rtl="1"/>
            <a:r>
              <a:rPr lang="fa-IR" dirty="0">
                <a:solidFill>
                  <a:srgbClr val="2A1A00"/>
                </a:solidFill>
                <a:latin typeface="Impact" panose="020B0806030902050204" pitchFamily="34" charset="0"/>
                <a:cs typeface="B Nazanin" panose="00000400000000000000" pitchFamily="2" charset="-78"/>
              </a:rPr>
              <a:t>نکات </a:t>
            </a:r>
            <a:r>
              <a:rPr lang="en-US" dirty="0">
                <a:solidFill>
                  <a:srgbClr val="2A1A00"/>
                </a:solidFill>
                <a:latin typeface="Impact" panose="020B0806030902050204" pitchFamily="34" charset="0"/>
                <a:cs typeface="B Nazanin" panose="00000400000000000000" pitchFamily="2" charset="-78"/>
              </a:rPr>
              <a:t>MIPS</a:t>
            </a:r>
            <a:endParaRPr lang="en-US" dirty="0">
              <a:cs typeface="B Nazanin" panose="00000400000000000000" pitchFamily="2" charset="-78"/>
            </a:endParaRPr>
          </a:p>
        </p:txBody>
      </p:sp>
    </p:spTree>
    <p:extLst>
      <p:ext uri="{BB962C8B-B14F-4D97-AF65-F5344CB8AC3E}">
        <p14:creationId xmlns:p14="http://schemas.microsoft.com/office/powerpoint/2010/main" val="26266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Junior school method: see how big a multiple of the divisor can be subtracted, creating quotient digit at each step</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Binary makes it easy =&gt;</a:t>
            </a:r>
            <a:r>
              <a:rPr lang="en-US" sz="1800" b="0" i="1" u="none" strike="noStrike" baseline="0" dirty="0">
                <a:solidFill>
                  <a:srgbClr val="585858"/>
                </a:solidFill>
                <a:latin typeface="Gill Sans MT" panose="020B0502020104020203" pitchFamily="34" charset="0"/>
                <a:cs typeface="B Nazanin" panose="00000400000000000000" pitchFamily="2" charset="-78"/>
              </a:rPr>
              <a:t>first</a:t>
            </a:r>
            <a:r>
              <a:rPr lang="en-US" sz="1800" b="0" i="0" u="none" strike="noStrike" baseline="0" dirty="0">
                <a:solidFill>
                  <a:srgbClr val="585858"/>
                </a:solidFill>
                <a:latin typeface="Gill Sans MT" panose="020B0502020104020203" pitchFamily="34" charset="0"/>
                <a:cs typeface="B Nazanin" panose="00000400000000000000" pitchFamily="2" charset="-78"/>
              </a:rPr>
              <a:t>, try 1 * divisor; </a:t>
            </a:r>
            <a:r>
              <a:rPr lang="en-US" sz="1800" b="0" i="1" u="none" strike="noStrike" baseline="0" dirty="0">
                <a:solidFill>
                  <a:srgbClr val="585858"/>
                </a:solidFill>
                <a:latin typeface="Gill Sans MT" panose="020B0502020104020203" pitchFamily="34" charset="0"/>
                <a:cs typeface="B Nazanin" panose="00000400000000000000" pitchFamily="2" charset="-78"/>
              </a:rPr>
              <a:t>if too big</a:t>
            </a:r>
            <a:r>
              <a:rPr lang="en-US" sz="1800" b="0" i="0" u="none" strike="noStrike" baseline="0" dirty="0">
                <a:solidFill>
                  <a:srgbClr val="585858"/>
                </a:solidFill>
                <a:latin typeface="Gill Sans MT" panose="020B0502020104020203" pitchFamily="34" charset="0"/>
                <a:cs typeface="B Nazanin" panose="00000400000000000000" pitchFamily="2" charset="-78"/>
              </a:rPr>
              <a:t>, 0 * divisor</a:t>
            </a:r>
          </a:p>
          <a:p>
            <a:r>
              <a:rPr lang="en-US" sz="1800" b="0" i="0" u="none" strike="noStrike" baseline="0" dirty="0">
                <a:solidFill>
                  <a:srgbClr val="2A1A00"/>
                </a:solidFill>
                <a:latin typeface="Arial" panose="020B0604020202020204" pitchFamily="34" charset="0"/>
                <a:cs typeface="B Nazanin" panose="00000400000000000000" pitchFamily="2" charset="-78"/>
              </a:rPr>
              <a:t>•Dividend = (Quotient * Divisor) + Remainder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1754326"/>
          </a:xfrm>
          <a:prstGeom prst="rect">
            <a:avLst/>
          </a:prstGeom>
          <a:noFill/>
        </p:spPr>
        <p:txBody>
          <a:bodyPr wrap="square" rtlCol="0">
            <a:spAutoFit/>
          </a:bodyPr>
          <a:lstStyle/>
          <a:p>
            <a:pPr algn="r" rtl="1"/>
            <a:r>
              <a:rPr lang="fa-IR" dirty="0">
                <a:cs typeface="B Nazanin" panose="00000400000000000000" pitchFamily="2" charset="-78"/>
              </a:rPr>
              <a:t>•روش مدرسه اول: ببینید چقدر مضربی از مقسوم علیه می توان کم کرد و در هر مرحله یک رقم ضریب ایجاد کرد.</a:t>
            </a:r>
          </a:p>
          <a:p>
            <a:pPr algn="r" rtl="1"/>
            <a:r>
              <a:rPr lang="fa-IR" dirty="0">
                <a:cs typeface="B Nazanin" panose="00000400000000000000" pitchFamily="2" charset="-78"/>
              </a:rPr>
              <a:t>•دودویی کار را آسان می کند =&gt;اول، 1 * مقسوم علیه را امتحان کنید. اگر خیلی بزرگ است، 0 * مقسوم علیه</a:t>
            </a:r>
          </a:p>
          <a:p>
            <a:pPr algn="r" rtl="1"/>
            <a:r>
              <a:rPr lang="fa-IR" dirty="0">
                <a:cs typeface="B Nazanin" panose="00000400000000000000" pitchFamily="2" charset="-78"/>
              </a:rPr>
              <a:t>•سود = (ضریب * مقسوم علیه) + باقیمانده</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DIVIDE</a:t>
            </a:r>
          </a:p>
          <a:p>
            <a:pPr algn="ctr"/>
            <a:r>
              <a:rPr lang="fa-IR" dirty="0">
                <a:solidFill>
                  <a:srgbClr val="2A1A00"/>
                </a:solidFill>
                <a:latin typeface="Impact" panose="020B0806030902050204" pitchFamily="34" charset="0"/>
                <a:cs typeface="B Nazanin" panose="00000400000000000000" pitchFamily="2" charset="-78"/>
              </a:rPr>
              <a:t>تقسیم</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FD4DAD06-D234-F2E8-16E4-65DD219D4586}"/>
              </a:ext>
            </a:extLst>
          </p:cNvPr>
          <p:cNvPicPr>
            <a:picLocks noChangeAspect="1"/>
          </p:cNvPicPr>
          <p:nvPr/>
        </p:nvPicPr>
        <p:blipFill>
          <a:blip r:embed="rId3"/>
          <a:stretch>
            <a:fillRect/>
          </a:stretch>
        </p:blipFill>
        <p:spPr>
          <a:xfrm>
            <a:off x="1234455" y="4108732"/>
            <a:ext cx="6836521" cy="2423370"/>
          </a:xfrm>
          <a:prstGeom prst="rect">
            <a:avLst/>
          </a:prstGeom>
        </p:spPr>
      </p:pic>
    </p:spTree>
    <p:extLst>
      <p:ext uri="{BB962C8B-B14F-4D97-AF65-F5344CB8AC3E}">
        <p14:creationId xmlns:p14="http://schemas.microsoft.com/office/powerpoint/2010/main" val="19253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OVERFLOW DETECTION LOGIC </a:t>
            </a:r>
            <a:endParaRPr lang="en-US" dirty="0"/>
          </a:p>
        </p:txBody>
      </p:sp>
      <p:pic>
        <p:nvPicPr>
          <p:cNvPr id="3" name="Picture 2">
            <a:extLst>
              <a:ext uri="{FF2B5EF4-FFF2-40B4-BE49-F238E27FC236}">
                <a16:creationId xmlns:a16="http://schemas.microsoft.com/office/drawing/2014/main" id="{77FF5F91-78A4-DF3F-2FE0-CEECA6D953C0}"/>
              </a:ext>
            </a:extLst>
          </p:cNvPr>
          <p:cNvPicPr>
            <a:picLocks noChangeAspect="1"/>
          </p:cNvPicPr>
          <p:nvPr/>
        </p:nvPicPr>
        <p:blipFill>
          <a:blip r:embed="rId3"/>
          <a:stretch>
            <a:fillRect/>
          </a:stretch>
        </p:blipFill>
        <p:spPr>
          <a:xfrm>
            <a:off x="0" y="653143"/>
            <a:ext cx="9143999" cy="5601801"/>
          </a:xfrm>
          <a:prstGeom prst="rect">
            <a:avLst/>
          </a:prstGeom>
        </p:spPr>
      </p:pic>
    </p:spTree>
    <p:extLst>
      <p:ext uri="{BB962C8B-B14F-4D97-AF65-F5344CB8AC3E}">
        <p14:creationId xmlns:p14="http://schemas.microsoft.com/office/powerpoint/2010/main" val="3891624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06D49D-37A1-EBFB-D003-1FC63F612B6A}"/>
              </a:ext>
            </a:extLst>
          </p:cNvPr>
          <p:cNvPicPr>
            <a:picLocks noChangeAspect="1"/>
          </p:cNvPicPr>
          <p:nvPr/>
        </p:nvPicPr>
        <p:blipFill>
          <a:blip r:embed="rId3"/>
          <a:stretch>
            <a:fillRect/>
          </a:stretch>
        </p:blipFill>
        <p:spPr>
          <a:xfrm>
            <a:off x="0" y="733226"/>
            <a:ext cx="9144000" cy="5760880"/>
          </a:xfrm>
          <a:prstGeom prst="rect">
            <a:avLst/>
          </a:prstGeom>
        </p:spPr>
      </p:pic>
      <p:sp>
        <p:nvSpPr>
          <p:cNvPr id="8" name="TextBox 7">
            <a:extLst>
              <a:ext uri="{FF2B5EF4-FFF2-40B4-BE49-F238E27FC236}">
                <a16:creationId xmlns:a16="http://schemas.microsoft.com/office/drawing/2014/main" id="{C318DBB8-F20C-CB9B-8E91-CBCD617A6648}"/>
              </a:ext>
            </a:extLst>
          </p:cNvPr>
          <p:cNvSpPr txBox="1"/>
          <p:nvPr/>
        </p:nvSpPr>
        <p:spPr>
          <a:xfrm>
            <a:off x="2286000" y="36389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179/8</a:t>
            </a:r>
            <a:endParaRPr lang="en-US" dirty="0"/>
          </a:p>
        </p:txBody>
      </p:sp>
    </p:spTree>
    <p:extLst>
      <p:ext uri="{BB962C8B-B14F-4D97-AF65-F5344CB8AC3E}">
        <p14:creationId xmlns:p14="http://schemas.microsoft.com/office/powerpoint/2010/main" val="3058850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3" name="Picture 2">
            <a:extLst>
              <a:ext uri="{FF2B5EF4-FFF2-40B4-BE49-F238E27FC236}">
                <a16:creationId xmlns:a16="http://schemas.microsoft.com/office/drawing/2014/main" id="{5BE61B15-0CE3-BD4E-EB41-BA636C6BBD5B}"/>
              </a:ext>
            </a:extLst>
          </p:cNvPr>
          <p:cNvPicPr>
            <a:picLocks noChangeAspect="1"/>
          </p:cNvPicPr>
          <p:nvPr/>
        </p:nvPicPr>
        <p:blipFill>
          <a:blip r:embed="rId3"/>
          <a:stretch>
            <a:fillRect/>
          </a:stretch>
        </p:blipFill>
        <p:spPr>
          <a:xfrm>
            <a:off x="0" y="532980"/>
            <a:ext cx="9144000" cy="5976708"/>
          </a:xfrm>
          <a:prstGeom prst="rect">
            <a:avLst/>
          </a:prstGeom>
        </p:spPr>
      </p:pic>
    </p:spTree>
    <p:extLst>
      <p:ext uri="{BB962C8B-B14F-4D97-AF65-F5344CB8AC3E}">
        <p14:creationId xmlns:p14="http://schemas.microsoft.com/office/powerpoint/2010/main" val="1616935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4" name="Picture 3">
            <a:extLst>
              <a:ext uri="{FF2B5EF4-FFF2-40B4-BE49-F238E27FC236}">
                <a16:creationId xmlns:a16="http://schemas.microsoft.com/office/drawing/2014/main" id="{BB4ACC64-AE08-2170-B4AD-364C76B2B1E3}"/>
              </a:ext>
            </a:extLst>
          </p:cNvPr>
          <p:cNvPicPr>
            <a:picLocks noChangeAspect="1"/>
          </p:cNvPicPr>
          <p:nvPr/>
        </p:nvPicPr>
        <p:blipFill>
          <a:blip r:embed="rId3"/>
          <a:stretch>
            <a:fillRect/>
          </a:stretch>
        </p:blipFill>
        <p:spPr>
          <a:xfrm>
            <a:off x="0" y="532979"/>
            <a:ext cx="9144000" cy="6007779"/>
          </a:xfrm>
          <a:prstGeom prst="rect">
            <a:avLst/>
          </a:prstGeom>
        </p:spPr>
      </p:pic>
    </p:spTree>
    <p:extLst>
      <p:ext uri="{BB962C8B-B14F-4D97-AF65-F5344CB8AC3E}">
        <p14:creationId xmlns:p14="http://schemas.microsoft.com/office/powerpoint/2010/main" val="4039529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50" cy="120032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Courier New" panose="02070309020205020404" pitchFamily="49" charset="0"/>
                <a:cs typeface="B Nazanin" panose="00000400000000000000" pitchFamily="2" charset="-78"/>
              </a:rPr>
              <a:t>div </a:t>
            </a:r>
            <a:r>
              <a:rPr lang="en-US" sz="1800" b="0" i="0" u="none" strike="noStrike" baseline="0" dirty="0">
                <a:solidFill>
                  <a:srgbClr val="585858"/>
                </a:solidFill>
                <a:latin typeface="Gill Sans MT" panose="020B0502020104020203" pitchFamily="34" charset="0"/>
                <a:cs typeface="B Nazanin" panose="00000400000000000000" pitchFamily="2" charset="-78"/>
              </a:rPr>
              <a:t>(signed), </a:t>
            </a:r>
            <a:r>
              <a:rPr lang="en-US" sz="1800" b="0" i="0" u="none" strike="noStrike" baseline="0" dirty="0" err="1">
                <a:solidFill>
                  <a:srgbClr val="585858"/>
                </a:solidFill>
                <a:latin typeface="Courier New" panose="02070309020205020404" pitchFamily="49" charset="0"/>
                <a:cs typeface="B Nazanin" panose="00000400000000000000" pitchFamily="2" charset="-78"/>
              </a:rPr>
              <a:t>divu</a:t>
            </a:r>
            <a:r>
              <a:rPr lang="en-US" sz="1800" b="0" i="0" u="none" strike="noStrike" baseline="0" dirty="0">
                <a:solidFill>
                  <a:srgbClr val="585858"/>
                </a:solidFill>
                <a:latin typeface="Gill Sans MT" panose="020B0502020104020203" pitchFamily="34" charset="0"/>
                <a:cs typeface="B Nazanin" panose="00000400000000000000" pitchFamily="2" charset="-78"/>
              </a:rPr>
              <a:t>(unsigned), with two 32-bit register operands, divide the contents of the operands and put remainder in </a:t>
            </a:r>
            <a:r>
              <a:rPr lang="en-US" sz="1800" b="0" i="0" u="none" strike="noStrike" baseline="0" dirty="0" err="1">
                <a:solidFill>
                  <a:srgbClr val="585858"/>
                </a:solidFill>
                <a:latin typeface="Courier New" panose="02070309020205020404" pitchFamily="49" charset="0"/>
                <a:cs typeface="B Nazanin" panose="00000400000000000000" pitchFamily="2" charset="-78"/>
              </a:rPr>
              <a:t>Hi</a:t>
            </a:r>
            <a:r>
              <a:rPr lang="en-US" sz="1800" b="0" i="0" u="none" strike="noStrike" baseline="0" dirty="0" err="1">
                <a:solidFill>
                  <a:srgbClr val="585858"/>
                </a:solidFill>
                <a:latin typeface="Gill Sans MT" panose="020B0502020104020203" pitchFamily="34" charset="0"/>
                <a:cs typeface="B Nazanin" panose="00000400000000000000" pitchFamily="2" charset="-78"/>
              </a:rPr>
              <a:t>register</a:t>
            </a:r>
            <a:r>
              <a:rPr lang="en-US" sz="1800" b="0" i="0" u="none" strike="noStrike" baseline="0" dirty="0">
                <a:solidFill>
                  <a:srgbClr val="585858"/>
                </a:solidFill>
                <a:latin typeface="Gill Sans MT" panose="020B0502020104020203" pitchFamily="34" charset="0"/>
                <a:cs typeface="B Nazanin" panose="00000400000000000000" pitchFamily="2" charset="-78"/>
              </a:rPr>
              <a:t> and quotient in </a:t>
            </a:r>
            <a:r>
              <a:rPr lang="en-US" sz="1800" b="0" i="0" u="none" strike="noStrike" baseline="0" dirty="0">
                <a:solidFill>
                  <a:srgbClr val="585858"/>
                </a:solidFill>
                <a:latin typeface="Courier New" panose="02070309020205020404" pitchFamily="49" charset="0"/>
                <a:cs typeface="B Nazanin" panose="00000400000000000000" pitchFamily="2" charset="-78"/>
              </a:rPr>
              <a:t>Lo</a:t>
            </a:r>
            <a:r>
              <a:rPr lang="en-US" sz="1800" b="0" i="0" u="none" strike="noStrike" baseline="0" dirty="0">
                <a:solidFill>
                  <a:srgbClr val="585858"/>
                </a:solidFill>
                <a:latin typeface="Gill Sans MT" panose="020B0502020104020203" pitchFamily="34" charset="0"/>
                <a:cs typeface="B Nazanin" panose="00000400000000000000" pitchFamily="2" charset="-78"/>
              </a:rPr>
              <a:t>; overflow is ignored in both </a:t>
            </a:r>
            <a:endParaRPr lang="en-US" sz="1800" b="0" i="0" u="none" strike="noStrike" baseline="0" dirty="0">
              <a:solidFill>
                <a:srgbClr val="000000"/>
              </a:solidFill>
              <a:latin typeface="Arial" panose="020B0604020202020204" pitchFamily="34"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373727" cy="1200329"/>
          </a:xfrm>
          <a:prstGeom prst="rect">
            <a:avLst/>
          </a:prstGeom>
          <a:noFill/>
        </p:spPr>
        <p:txBody>
          <a:bodyPr wrap="square" rtlCol="0">
            <a:spAutoFit/>
          </a:bodyPr>
          <a:lstStyle/>
          <a:p>
            <a:pPr algn="r" rtl="1"/>
            <a:r>
              <a:rPr lang="en-US" dirty="0">
                <a:cs typeface="B Nazanin" panose="00000400000000000000" pitchFamily="2" charset="-78"/>
              </a:rPr>
              <a:t> div </a:t>
            </a:r>
            <a:r>
              <a:rPr lang="fa-IR" dirty="0">
                <a:cs typeface="B Nazanin" panose="00000400000000000000" pitchFamily="2" charset="-78"/>
              </a:rPr>
              <a:t>امضا، </a:t>
            </a:r>
            <a:r>
              <a:rPr lang="en-US" dirty="0" err="1">
                <a:cs typeface="B Nazanin" panose="00000400000000000000" pitchFamily="2" charset="-78"/>
              </a:rPr>
              <a:t>divu</a:t>
            </a:r>
            <a:r>
              <a:rPr lang="en-US" dirty="0">
                <a:cs typeface="B Nazanin" panose="00000400000000000000" pitchFamily="2" charset="-78"/>
              </a:rPr>
              <a:t> </a:t>
            </a:r>
            <a:r>
              <a:rPr lang="fa-IR" dirty="0">
                <a:cs typeface="B Nazanin" panose="00000400000000000000" pitchFamily="2" charset="-78"/>
              </a:rPr>
              <a:t>بدون علامت، با دو عملوند رجیستر 32 بیتی، محتویات عملوندها را تقسیم کرده و باقیمانده را در </a:t>
            </a:r>
            <a:r>
              <a:rPr lang="en-US" dirty="0" err="1">
                <a:cs typeface="B Nazanin" panose="00000400000000000000" pitchFamily="2" charset="-78"/>
              </a:rPr>
              <a:t>Hiregister</a:t>
            </a:r>
            <a:r>
              <a:rPr lang="en-US" dirty="0">
                <a:cs typeface="B Nazanin" panose="00000400000000000000" pitchFamily="2" charset="-78"/>
              </a:rPr>
              <a:t> </a:t>
            </a:r>
            <a:r>
              <a:rPr lang="fa-IR" dirty="0">
                <a:cs typeface="B Nazanin" panose="00000400000000000000" pitchFamily="2" charset="-78"/>
              </a:rPr>
              <a:t>و </a:t>
            </a:r>
            <a:r>
              <a:rPr lang="en-US" dirty="0">
                <a:cs typeface="B Nazanin" panose="00000400000000000000" pitchFamily="2" charset="-78"/>
              </a:rPr>
              <a:t>quotient </a:t>
            </a:r>
            <a:r>
              <a:rPr lang="fa-IR" dirty="0">
                <a:cs typeface="B Nazanin" panose="00000400000000000000" pitchFamily="2" charset="-78"/>
              </a:rPr>
              <a:t>را در </a:t>
            </a:r>
            <a:r>
              <a:rPr lang="en-US" dirty="0">
                <a:cs typeface="B Nazanin" panose="00000400000000000000" pitchFamily="2" charset="-78"/>
              </a:rPr>
              <a:t>Lo </a:t>
            </a:r>
            <a:r>
              <a:rPr lang="fa-IR" dirty="0">
                <a:cs typeface="B Nazanin" panose="00000400000000000000" pitchFamily="2" charset="-78"/>
              </a:rPr>
              <a:t>قرار دهید. سرریز در هر دو نادیده گرفته شده است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MIPS NOTES</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rtl="1"/>
            <a:r>
              <a:rPr lang="fa-IR" dirty="0">
                <a:solidFill>
                  <a:srgbClr val="2A1A00"/>
                </a:solidFill>
                <a:latin typeface="Impact" panose="020B0806030902050204" pitchFamily="34" charset="0"/>
                <a:cs typeface="B Nazanin" panose="00000400000000000000" pitchFamily="2" charset="-78"/>
              </a:rPr>
              <a:t>نکات </a:t>
            </a:r>
            <a:r>
              <a:rPr lang="en-US" dirty="0">
                <a:solidFill>
                  <a:srgbClr val="2A1A00"/>
                </a:solidFill>
                <a:latin typeface="Impact" panose="020B0806030902050204" pitchFamily="34" charset="0"/>
                <a:cs typeface="B Nazanin" panose="00000400000000000000" pitchFamily="2" charset="-78"/>
              </a:rPr>
              <a:t>MIPS</a:t>
            </a:r>
            <a:endParaRPr lang="en-US" dirty="0">
              <a:cs typeface="B Nazanin" panose="00000400000000000000" pitchFamily="2" charset="-78"/>
            </a:endParaRPr>
          </a:p>
        </p:txBody>
      </p:sp>
    </p:spTree>
    <p:extLst>
      <p:ext uri="{BB962C8B-B14F-4D97-AF65-F5344CB8AC3E}">
        <p14:creationId xmlns:p14="http://schemas.microsoft.com/office/powerpoint/2010/main" val="3810863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446611"/>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BINARY FRACTIONS </a:t>
            </a:r>
          </a:p>
          <a:p>
            <a:pPr algn="ctr"/>
            <a:r>
              <a:rPr lang="fa-IR" dirty="0">
                <a:solidFill>
                  <a:srgbClr val="2A1A00"/>
                </a:solidFill>
                <a:latin typeface="Impact" panose="020B0806030902050204" pitchFamily="34" charset="0"/>
              </a:rPr>
              <a:t>کسرهای باینری</a:t>
            </a:r>
            <a:endParaRPr lang="en-US" dirty="0"/>
          </a:p>
        </p:txBody>
      </p:sp>
      <p:pic>
        <p:nvPicPr>
          <p:cNvPr id="6" name="Picture 5">
            <a:extLst>
              <a:ext uri="{FF2B5EF4-FFF2-40B4-BE49-F238E27FC236}">
                <a16:creationId xmlns:a16="http://schemas.microsoft.com/office/drawing/2014/main" id="{81D06207-6BE1-0CB9-B05B-3A8115569FCE}"/>
              </a:ext>
            </a:extLst>
          </p:cNvPr>
          <p:cNvPicPr>
            <a:picLocks noChangeAspect="1"/>
          </p:cNvPicPr>
          <p:nvPr/>
        </p:nvPicPr>
        <p:blipFill>
          <a:blip r:embed="rId2"/>
          <a:stretch>
            <a:fillRect/>
          </a:stretch>
        </p:blipFill>
        <p:spPr>
          <a:xfrm>
            <a:off x="97719" y="1642189"/>
            <a:ext cx="9019767" cy="3545632"/>
          </a:xfrm>
          <a:prstGeom prst="rect">
            <a:avLst/>
          </a:prstGeom>
        </p:spPr>
      </p:pic>
    </p:spTree>
    <p:extLst>
      <p:ext uri="{BB962C8B-B14F-4D97-AF65-F5344CB8AC3E}">
        <p14:creationId xmlns:p14="http://schemas.microsoft.com/office/powerpoint/2010/main" val="646637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250668"/>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SCIENTIFIC NOTATION </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نمادهای علمی</a:t>
            </a:r>
            <a:endParaRPr lang="en-US" dirty="0"/>
          </a:p>
        </p:txBody>
      </p:sp>
      <p:pic>
        <p:nvPicPr>
          <p:cNvPr id="4" name="Picture 3">
            <a:extLst>
              <a:ext uri="{FF2B5EF4-FFF2-40B4-BE49-F238E27FC236}">
                <a16:creationId xmlns:a16="http://schemas.microsoft.com/office/drawing/2014/main" id="{A4A2C992-91C3-3EC2-5D5F-0CE0DF4A068C}"/>
              </a:ext>
            </a:extLst>
          </p:cNvPr>
          <p:cNvPicPr>
            <a:picLocks noChangeAspect="1"/>
          </p:cNvPicPr>
          <p:nvPr/>
        </p:nvPicPr>
        <p:blipFill>
          <a:blip r:embed="rId2"/>
          <a:stretch>
            <a:fillRect/>
          </a:stretch>
        </p:blipFill>
        <p:spPr>
          <a:xfrm>
            <a:off x="0" y="1785533"/>
            <a:ext cx="9144000" cy="3934134"/>
          </a:xfrm>
          <a:prstGeom prst="rect">
            <a:avLst/>
          </a:prstGeom>
        </p:spPr>
      </p:pic>
    </p:spTree>
    <p:extLst>
      <p:ext uri="{BB962C8B-B14F-4D97-AF65-F5344CB8AC3E}">
        <p14:creationId xmlns:p14="http://schemas.microsoft.com/office/powerpoint/2010/main" val="393080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5078313"/>
          </a:xfrm>
          <a:prstGeom prst="rect">
            <a:avLst/>
          </a:prstGeom>
          <a:noFill/>
        </p:spPr>
        <p:txBody>
          <a:bodyPr wrap="square" rtlCol="0">
            <a:spAutoFit/>
          </a:bodyPr>
          <a:lstStyle/>
          <a:p>
            <a:r>
              <a:rPr lang="en-US" sz="1800" b="0" i="0" u="none" strike="noStrike" baseline="0" dirty="0">
                <a:solidFill>
                  <a:srgbClr val="000000"/>
                </a:solidFill>
                <a:latin typeface="Gill Sans MT" panose="020B0502020104020203" pitchFamily="34" charset="0"/>
                <a:cs typeface="B Nazanin" panose="00000400000000000000" pitchFamily="2" charset="-78"/>
              </a:rPr>
              <a:t>We need a way to represent</a:t>
            </a:r>
          </a:p>
          <a:p>
            <a:r>
              <a:rPr lang="en-US" sz="1800" b="0" i="0" u="none" strike="noStrike" baseline="0" dirty="0">
                <a:solidFill>
                  <a:srgbClr val="2A1A00"/>
                </a:solidFill>
                <a:latin typeface="Gill Sans MT" panose="020B0502020104020203" pitchFamily="34" charset="0"/>
                <a:cs typeface="B Nazanin" panose="00000400000000000000" pitchFamily="2" charset="-78"/>
              </a:rPr>
              <a:t>–numbers with fractions, e.g., 3.1416</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very small numbers (in absolute value), e.g., </a:t>
            </a:r>
            <a:r>
              <a:rPr lang="en-US" sz="1800" b="0" i="0" u="none" strike="noStrike" baseline="0" dirty="0">
                <a:solidFill>
                  <a:srgbClr val="585858"/>
                </a:solidFill>
                <a:latin typeface="Courier New" panose="02070309020205020404" pitchFamily="49" charset="0"/>
                <a:cs typeface="B Nazanin" panose="00000400000000000000" pitchFamily="2" charset="-78"/>
              </a:rPr>
              <a:t>.00000000023</a:t>
            </a:r>
          </a:p>
          <a:p>
            <a:r>
              <a:rPr lang="en-US" sz="1800" b="0" i="0" u="none" strike="noStrike" baseline="0" dirty="0">
                <a:solidFill>
                  <a:srgbClr val="2A1A00"/>
                </a:solidFill>
                <a:latin typeface="Gill Sans MT" panose="020B0502020104020203" pitchFamily="34" charset="0"/>
                <a:cs typeface="B Nazanin" panose="00000400000000000000" pitchFamily="2" charset="-78"/>
              </a:rPr>
              <a:t>–very large numbers (in absolute value) , e.g., –3.15576 * 1046</a:t>
            </a:r>
          </a:p>
          <a:p>
            <a:r>
              <a:rPr lang="en-US" sz="1800" b="0" i="0" u="none" strike="noStrike" baseline="0" dirty="0">
                <a:solidFill>
                  <a:srgbClr val="2A1A00"/>
                </a:solidFill>
                <a:latin typeface="Arial" panose="020B0604020202020204" pitchFamily="34" charset="0"/>
                <a:cs typeface="B Nazanin" panose="00000400000000000000" pitchFamily="2" charset="-78"/>
              </a:rPr>
              <a:t>•Representation: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scientific</a:t>
            </a:r>
            <a:r>
              <a:rPr lang="en-US" sz="1800" b="0" i="0" u="none" strike="noStrike" baseline="0" dirty="0">
                <a:solidFill>
                  <a:srgbClr val="585858"/>
                </a:solidFill>
                <a:latin typeface="Gill Sans MT" panose="020B0502020104020203" pitchFamily="34" charset="0"/>
                <a:cs typeface="B Nazanin" panose="00000400000000000000" pitchFamily="2" charset="-78"/>
              </a:rPr>
              <a:t>: sign, exponent, significand form:</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(–1)sign*significand *2exponent . E.g., –</a:t>
            </a:r>
            <a:r>
              <a:rPr lang="en-US" sz="1800" b="0" i="0" u="none" strike="noStrike" baseline="0" dirty="0">
                <a:solidFill>
                  <a:srgbClr val="585858"/>
                </a:solidFill>
                <a:latin typeface="Courier New" panose="02070309020205020404" pitchFamily="49" charset="0"/>
                <a:cs typeface="B Nazanin" panose="00000400000000000000" pitchFamily="2" charset="-78"/>
              </a:rPr>
              <a:t>101.001101 * 2111001</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1" i="0" u="none" strike="noStrike" baseline="0" dirty="0">
                <a:solidFill>
                  <a:srgbClr val="585858"/>
                </a:solidFill>
                <a:latin typeface="Gill Sans MT" panose="020B0502020104020203" pitchFamily="34" charset="0"/>
                <a:cs typeface="B Nazanin" panose="00000400000000000000" pitchFamily="2" charset="-78"/>
              </a:rPr>
              <a:t>more bits for </a:t>
            </a:r>
            <a:r>
              <a:rPr lang="en-US" sz="1800" b="1" i="1" u="none" strike="noStrike" baseline="0" dirty="0" err="1">
                <a:solidFill>
                  <a:srgbClr val="585858"/>
                </a:solidFill>
                <a:latin typeface="Gill Sans MT" panose="020B0502020104020203" pitchFamily="34" charset="0"/>
                <a:cs typeface="B Nazanin" panose="00000400000000000000" pitchFamily="2" charset="-78"/>
              </a:rPr>
              <a:t>significand</a:t>
            </a:r>
            <a:r>
              <a:rPr lang="en-US" sz="1800" b="1" i="0" u="none" strike="noStrike" baseline="0" dirty="0" err="1">
                <a:solidFill>
                  <a:srgbClr val="585858"/>
                </a:solidFill>
                <a:latin typeface="Gill Sans MT" panose="020B0502020104020203" pitchFamily="34" charset="0"/>
                <a:cs typeface="B Nazanin" panose="00000400000000000000" pitchFamily="2" charset="-78"/>
              </a:rPr>
              <a:t>gives</a:t>
            </a:r>
            <a:r>
              <a:rPr lang="en-US" sz="1800" b="1" i="0" u="none" strike="noStrike" baseline="0" dirty="0">
                <a:solidFill>
                  <a:srgbClr val="585858"/>
                </a:solidFill>
                <a:latin typeface="Gill Sans MT" panose="020B0502020104020203" pitchFamily="34" charset="0"/>
                <a:cs typeface="B Nazanin" panose="00000400000000000000" pitchFamily="2" charset="-78"/>
              </a:rPr>
              <a:t> more accuracy</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1" i="0" u="none" strike="noStrike" baseline="0" dirty="0">
                <a:solidFill>
                  <a:srgbClr val="585858"/>
                </a:solidFill>
                <a:latin typeface="Gill Sans MT" panose="020B0502020104020203" pitchFamily="34" charset="0"/>
                <a:cs typeface="B Nazanin" panose="00000400000000000000" pitchFamily="2" charset="-78"/>
              </a:rPr>
              <a:t>more bits for </a:t>
            </a:r>
            <a:r>
              <a:rPr lang="en-US" sz="1800" b="1" i="1" u="none" strike="noStrike" baseline="0" dirty="0" err="1">
                <a:solidFill>
                  <a:srgbClr val="585858"/>
                </a:solidFill>
                <a:latin typeface="Gill Sans MT" panose="020B0502020104020203" pitchFamily="34" charset="0"/>
                <a:cs typeface="B Nazanin" panose="00000400000000000000" pitchFamily="2" charset="-78"/>
              </a:rPr>
              <a:t>exponent</a:t>
            </a:r>
            <a:r>
              <a:rPr lang="en-US" sz="1800" b="1" i="0" u="none" strike="noStrike" baseline="0" dirty="0" err="1">
                <a:solidFill>
                  <a:srgbClr val="585858"/>
                </a:solidFill>
                <a:latin typeface="Gill Sans MT" panose="020B0502020104020203" pitchFamily="34" charset="0"/>
                <a:cs typeface="B Nazanin" panose="00000400000000000000" pitchFamily="2" charset="-78"/>
              </a:rPr>
              <a:t>increases</a:t>
            </a:r>
            <a:r>
              <a:rPr lang="en-US" sz="1800" b="1" i="0" u="none" strike="noStrike" baseline="0" dirty="0">
                <a:solidFill>
                  <a:srgbClr val="585858"/>
                </a:solidFill>
                <a:latin typeface="Gill Sans MT" panose="020B0502020104020203" pitchFamily="34" charset="0"/>
                <a:cs typeface="B Nazanin" panose="00000400000000000000" pitchFamily="2" charset="-78"/>
              </a:rPr>
              <a:t> range</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number is </a:t>
            </a:r>
            <a:r>
              <a:rPr lang="en-US" sz="1800" b="0" i="1" u="none" strike="noStrike" baseline="0" dirty="0">
                <a:solidFill>
                  <a:srgbClr val="585858"/>
                </a:solidFill>
                <a:latin typeface="Gill Sans MT" panose="020B0502020104020203" pitchFamily="34" charset="0"/>
                <a:cs typeface="B Nazanin" panose="00000400000000000000" pitchFamily="2" charset="-78"/>
              </a:rPr>
              <a:t>normalized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1" i="0" u="none" strike="noStrike" baseline="0" dirty="0">
                <a:solidFill>
                  <a:srgbClr val="585858"/>
                </a:solidFill>
                <a:latin typeface="Gill Sans MT" panose="020B0502020104020203" pitchFamily="34" charset="0"/>
                <a:cs typeface="B Nazanin" panose="00000400000000000000" pitchFamily="2" charset="-78"/>
              </a:rPr>
              <a:t>except </a:t>
            </a:r>
            <a:r>
              <a:rPr lang="en-US" sz="1800" b="1" i="0" u="none" strike="noStrike" baseline="0" dirty="0" err="1">
                <a:solidFill>
                  <a:srgbClr val="585858"/>
                </a:solidFill>
                <a:latin typeface="Gill Sans MT" panose="020B0502020104020203" pitchFamily="34" charset="0"/>
                <a:cs typeface="B Nazanin" panose="00000400000000000000" pitchFamily="2" charset="-78"/>
              </a:rPr>
              <a:t>for</a:t>
            </a:r>
            <a:r>
              <a:rPr lang="en-US" sz="1800" b="0" i="0" u="none" strike="noStrike" baseline="0" dirty="0" err="1">
                <a:solidFill>
                  <a:srgbClr val="585858"/>
                </a:solidFill>
                <a:latin typeface="Gill Sans MT" panose="020B0502020104020203" pitchFamily="34" charset="0"/>
                <a:cs typeface="B Nazanin" panose="00000400000000000000" pitchFamily="2" charset="-78"/>
              </a:rPr>
              <a:t>number</a:t>
            </a:r>
            <a:r>
              <a:rPr lang="en-US" sz="1800" b="0" i="0" u="none" strike="noStrike" baseline="0" dirty="0">
                <a:solidFill>
                  <a:srgbClr val="585858"/>
                </a:solidFill>
                <a:latin typeface="Gill Sans MT" panose="020B0502020104020203" pitchFamily="34" charset="0"/>
                <a:cs typeface="B Nazanin" panose="00000400000000000000" pitchFamily="2" charset="-78"/>
              </a:rPr>
              <a:t> 0 which is normalized to significand 0</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E.g., –</a:t>
            </a:r>
            <a:r>
              <a:rPr lang="en-US" sz="1800" b="0" i="0" u="none" strike="noStrike" baseline="0" dirty="0">
                <a:solidFill>
                  <a:srgbClr val="585858"/>
                </a:solidFill>
                <a:latin typeface="Courier New" panose="02070309020205020404" pitchFamily="49" charset="0"/>
                <a:cs typeface="B Nazanin" panose="00000400000000000000" pitchFamily="2" charset="-78"/>
              </a:rPr>
              <a:t>101.001101 * 2111001= </a:t>
            </a:r>
            <a:r>
              <a:rPr lang="en-US"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Courier New" panose="02070309020205020404" pitchFamily="49" charset="0"/>
                <a:cs typeface="B Nazanin" panose="00000400000000000000" pitchFamily="2" charset="-78"/>
              </a:rPr>
              <a:t>1.01001101 * 2111011 </a:t>
            </a:r>
            <a:r>
              <a:rPr lang="en-US" sz="1800" b="0" i="0" u="none" strike="noStrike" baseline="0" dirty="0">
                <a:solidFill>
                  <a:srgbClr val="585858"/>
                </a:solidFill>
                <a:latin typeface="Gill Sans MT" panose="020B0502020104020203" pitchFamily="34" charset="0"/>
                <a:cs typeface="B Nazanin" panose="00000400000000000000" pitchFamily="2" charset="-78"/>
              </a:rPr>
              <a:t>(normalized)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4524315"/>
          </a:xfrm>
          <a:prstGeom prst="rect">
            <a:avLst/>
          </a:prstGeom>
          <a:noFill/>
        </p:spPr>
        <p:txBody>
          <a:bodyPr wrap="square" rtlCol="0">
            <a:spAutoFit/>
          </a:bodyPr>
          <a:lstStyle/>
          <a:p>
            <a:pPr algn="r" rtl="1"/>
            <a:r>
              <a:rPr lang="fa-IR" dirty="0">
                <a:cs typeface="B Nazanin" panose="00000400000000000000" pitchFamily="2" charset="-78"/>
              </a:rPr>
              <a:t>ما به راهی برای نشان دادن داریم نیاز داریم</a:t>
            </a:r>
          </a:p>
          <a:p>
            <a:pPr algn="r" rtl="1"/>
            <a:r>
              <a:rPr lang="fa-IR" dirty="0">
                <a:cs typeface="B Nazanin" panose="00000400000000000000" pitchFamily="2" charset="-78"/>
              </a:rPr>
              <a:t>-اعداد با کسر، به عنوان مثال، 3.1416</a:t>
            </a:r>
          </a:p>
          <a:p>
            <a:pPr algn="r" rtl="1"/>
            <a:r>
              <a:rPr lang="fa-IR" dirty="0">
                <a:cs typeface="B Nazanin" panose="00000400000000000000" pitchFamily="2" charset="-78"/>
              </a:rPr>
              <a:t>- اعداد بسیار کوچک (در مقدار مطلق)، به عنوان مثال، 0.00000000023</a:t>
            </a:r>
          </a:p>
          <a:p>
            <a:pPr algn="r" rtl="1"/>
            <a:r>
              <a:rPr lang="fa-IR" dirty="0">
                <a:cs typeface="B Nazanin" panose="00000400000000000000" pitchFamily="2" charset="-78"/>
              </a:rPr>
              <a:t>- اعداد بسیار بزرگ (در قدر مطلق)، به عنوان مثال، -3.15576 * 1046</a:t>
            </a:r>
          </a:p>
          <a:p>
            <a:pPr algn="r" rtl="1"/>
            <a:r>
              <a:rPr lang="fa-IR" dirty="0">
                <a:cs typeface="B Nazanin" panose="00000400000000000000" pitchFamily="2" charset="-78"/>
              </a:rPr>
              <a:t>•ارایه:</a:t>
            </a:r>
          </a:p>
          <a:p>
            <a:pPr algn="r" rtl="1"/>
            <a:r>
              <a:rPr lang="fa-IR" dirty="0">
                <a:cs typeface="B Nazanin" panose="00000400000000000000" pitchFamily="2" charset="-78"/>
              </a:rPr>
              <a:t>-علمی: علامت، توان، شکل معنادار:</a:t>
            </a:r>
          </a:p>
          <a:p>
            <a:pPr algn="r" rtl="1"/>
            <a:r>
              <a:rPr lang="fa-IR" dirty="0">
                <a:cs typeface="B Nazanin" panose="00000400000000000000" pitchFamily="2" charset="-78"/>
              </a:rPr>
              <a:t>•(–1)نشانه*معنی و *2نما . به عنوان مثال، -101.001101 * 2111001</a:t>
            </a:r>
          </a:p>
          <a:p>
            <a:pPr algn="r" rtl="1"/>
            <a:r>
              <a:rPr lang="fa-IR" dirty="0">
                <a:cs typeface="B Nazanin" panose="00000400000000000000" pitchFamily="2" charset="-78"/>
              </a:rPr>
              <a:t>-بیت های بیشتر برای معنی و دقت بیشتری می دهد</a:t>
            </a:r>
          </a:p>
          <a:p>
            <a:pPr algn="r" rtl="1"/>
            <a:r>
              <a:rPr lang="fa-IR" dirty="0">
                <a:cs typeface="B Nazanin" panose="00000400000000000000" pitchFamily="2" charset="-78"/>
              </a:rPr>
              <a:t>-بیت های بیشتر برای نمایی افزایش دامنه</a:t>
            </a:r>
          </a:p>
          <a:p>
            <a:pPr algn="r" rtl="1"/>
            <a:r>
              <a:rPr lang="fa-IR" dirty="0">
                <a:cs typeface="B Nazanin" panose="00000400000000000000" pitchFamily="2" charset="-78"/>
              </a:rPr>
              <a:t>-عدد نرمال شده است، به جز برای عدد 0 که به معنی 0 نرمال شده است</a:t>
            </a:r>
          </a:p>
          <a:p>
            <a:pPr algn="r" rtl="1"/>
            <a:r>
              <a:rPr lang="fa-IR" dirty="0">
                <a:cs typeface="B Nazanin" panose="00000400000000000000" pitchFamily="2" charset="-78"/>
              </a:rPr>
              <a:t>•به عنوان مثال</a:t>
            </a:r>
          </a:p>
          <a:p>
            <a:pPr algn="r" rtl="1"/>
            <a:r>
              <a:rPr lang="fa-IR" dirty="0">
                <a:cs typeface="B Nazanin" panose="00000400000000000000" pitchFamily="2" charset="-78"/>
              </a:rPr>
              <a:t>...</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FLOATING POINT</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dirty="0">
                <a:solidFill>
                  <a:srgbClr val="2A1A00"/>
                </a:solidFill>
                <a:latin typeface="Impact" panose="020B0806030902050204" pitchFamily="34" charset="0"/>
                <a:cs typeface="B Nazanin" panose="00000400000000000000" pitchFamily="2" charset="-78"/>
              </a:rPr>
              <a:t>اعشار</a:t>
            </a:r>
            <a:endParaRPr lang="en-US" dirty="0">
              <a:cs typeface="B Nazanin" panose="00000400000000000000" pitchFamily="2" charset="-78"/>
            </a:endParaRPr>
          </a:p>
        </p:txBody>
      </p:sp>
    </p:spTree>
    <p:extLst>
      <p:ext uri="{BB962C8B-B14F-4D97-AF65-F5344CB8AC3E}">
        <p14:creationId xmlns:p14="http://schemas.microsoft.com/office/powerpoint/2010/main" val="368234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5" name="Picture 4">
            <a:extLst>
              <a:ext uri="{FF2B5EF4-FFF2-40B4-BE49-F238E27FC236}">
                <a16:creationId xmlns:a16="http://schemas.microsoft.com/office/drawing/2014/main" id="{92DD4415-7D66-9A90-6F01-98C8098AE020}"/>
              </a:ext>
            </a:extLst>
          </p:cNvPr>
          <p:cNvPicPr>
            <a:picLocks noChangeAspect="1"/>
          </p:cNvPicPr>
          <p:nvPr/>
        </p:nvPicPr>
        <p:blipFill>
          <a:blip r:embed="rId2"/>
          <a:stretch>
            <a:fillRect/>
          </a:stretch>
        </p:blipFill>
        <p:spPr>
          <a:xfrm>
            <a:off x="11035" y="1502228"/>
            <a:ext cx="9121930" cy="5355771"/>
          </a:xfrm>
          <a:prstGeom prst="rect">
            <a:avLst/>
          </a:prstGeom>
        </p:spPr>
      </p:pic>
    </p:spTree>
    <p:extLst>
      <p:ext uri="{BB962C8B-B14F-4D97-AF65-F5344CB8AC3E}">
        <p14:creationId xmlns:p14="http://schemas.microsoft.com/office/powerpoint/2010/main" val="13262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408710"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Sign bit is 0 for positive numbers, 1 for negative numbers</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Number is assumed normalized and leading 1 bit of significand left of binary point (for non-zero numbers) is </a:t>
            </a:r>
            <a:r>
              <a:rPr lang="en-US" sz="1800" b="0" i="1" u="none" strike="noStrike" baseline="0" dirty="0">
                <a:solidFill>
                  <a:srgbClr val="585858"/>
                </a:solidFill>
                <a:latin typeface="Gill Sans MT" panose="020B0502020104020203" pitchFamily="34" charset="0"/>
                <a:cs typeface="B Nazanin" panose="00000400000000000000" pitchFamily="2" charset="-78"/>
              </a:rPr>
              <a:t>assumed </a:t>
            </a:r>
            <a:r>
              <a:rPr lang="en-US" sz="1800" b="0" i="0" u="none" strike="noStrike" baseline="0" dirty="0">
                <a:solidFill>
                  <a:srgbClr val="585858"/>
                </a:solidFill>
                <a:latin typeface="Gill Sans MT" panose="020B0502020104020203" pitchFamily="34" charset="0"/>
                <a:cs typeface="B Nazanin" panose="00000400000000000000" pitchFamily="2" charset="-78"/>
              </a:rPr>
              <a:t>and not shown</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e.g., significand 1.1001… is represented as 1001…, </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1" i="0" u="none" strike="noStrike" baseline="0" dirty="0">
                <a:solidFill>
                  <a:srgbClr val="585858"/>
                </a:solidFill>
                <a:latin typeface="Gill Sans MT" panose="020B0502020104020203" pitchFamily="34" charset="0"/>
                <a:cs typeface="B Nazanin" panose="00000400000000000000" pitchFamily="2" charset="-78"/>
              </a:rPr>
              <a:t>exception </a:t>
            </a:r>
            <a:r>
              <a:rPr lang="en-US" sz="1800" b="0" i="0" u="none" strike="noStrike" baseline="0" dirty="0" err="1">
                <a:solidFill>
                  <a:srgbClr val="585858"/>
                </a:solidFill>
                <a:latin typeface="Gill Sans MT" panose="020B0502020104020203" pitchFamily="34" charset="0"/>
                <a:cs typeface="B Nazanin" panose="00000400000000000000" pitchFamily="2" charset="-78"/>
              </a:rPr>
              <a:t>isnumber</a:t>
            </a:r>
            <a:r>
              <a:rPr lang="en-US" sz="1800" b="0" i="0" u="none" strike="noStrike" baseline="0" dirty="0">
                <a:solidFill>
                  <a:srgbClr val="585858"/>
                </a:solidFill>
                <a:latin typeface="Gill Sans MT" panose="020B0502020104020203" pitchFamily="34" charset="0"/>
                <a:cs typeface="B Nazanin" panose="00000400000000000000" pitchFamily="2" charset="-78"/>
              </a:rPr>
              <a:t> 0 which is represented as all 0s </a:t>
            </a:r>
          </a:p>
          <a:p>
            <a:r>
              <a:rPr lang="en-US" sz="1800" b="0" i="0" u="none" strike="noStrike" baseline="0" dirty="0">
                <a:solidFill>
                  <a:srgbClr val="2A1A00"/>
                </a:solidFill>
                <a:latin typeface="Gill Sans MT" panose="020B0502020104020203" pitchFamily="34" charset="0"/>
                <a:cs typeface="B Nazanin" panose="00000400000000000000" pitchFamily="2" charset="-78"/>
              </a:rPr>
              <a:t>–for other numbers: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55275" y="1004274"/>
            <a:ext cx="4271786" cy="5078313"/>
          </a:xfrm>
          <a:prstGeom prst="rect">
            <a:avLst/>
          </a:prstGeom>
          <a:noFill/>
        </p:spPr>
        <p:txBody>
          <a:bodyPr wrap="square" rtlCol="0">
            <a:spAutoFit/>
          </a:bodyPr>
          <a:lstStyle/>
          <a:p>
            <a:pPr algn="r" rtl="1"/>
            <a:r>
              <a:rPr lang="fa-IR" dirty="0">
                <a:cs typeface="B Nazanin" panose="00000400000000000000" pitchFamily="2" charset="-78"/>
              </a:rPr>
              <a:t>• بیت علامت برای اعداد مثبت 0، برای اعداد منفی 1 است</a:t>
            </a:r>
          </a:p>
          <a:p>
            <a:pPr algn="r" rtl="1"/>
            <a:r>
              <a:rPr lang="fa-IR" dirty="0">
                <a:cs typeface="B Nazanin" panose="00000400000000000000" pitchFamily="2" charset="-78"/>
              </a:rPr>
              <a:t>•عدد نرمال فرض می شود و 1 بیت اول معنی و سمت چپ نقطه باینری (برای اعداد غیرصفر) فرض می شود و نشان داده نمی شود</a:t>
            </a:r>
          </a:p>
          <a:p>
            <a:pPr algn="r" rtl="1"/>
            <a:r>
              <a:rPr lang="fa-IR" dirty="0">
                <a:cs typeface="B Nazanin" panose="00000400000000000000" pitchFamily="2" charset="-78"/>
              </a:rPr>
              <a:t>- به عنوان مثال، معنی 1.1001 ... به عنوان 1001 نشان داده می شود ...،</a:t>
            </a:r>
          </a:p>
          <a:p>
            <a:pPr algn="r" rtl="1"/>
            <a:r>
              <a:rPr lang="fa-IR" dirty="0">
                <a:cs typeface="B Nazanin" panose="00000400000000000000" pitchFamily="2" charset="-78"/>
              </a:rPr>
              <a:t>– استثنا عدد 0 است که به صورت تمام 0 ها نمایش داده می شود</a:t>
            </a:r>
          </a:p>
          <a:p>
            <a:pPr marL="285750" indent="-285750" algn="r" rtl="1">
              <a:buFontTx/>
              <a:buChar char="-"/>
            </a:pPr>
            <a:r>
              <a:rPr lang="fa-IR" dirty="0">
                <a:cs typeface="B Nazanin" panose="00000400000000000000" pitchFamily="2" charset="-78"/>
              </a:rPr>
              <a:t>برای شماره های دیگر:</a:t>
            </a:r>
          </a:p>
          <a:p>
            <a:pPr marL="285750" indent="-285750" algn="r" rtl="1">
              <a:buFontTx/>
              <a:buChar char="-"/>
            </a:pPr>
            <a:r>
              <a:rPr lang="fa-IR" dirty="0">
                <a:cs typeface="B Nazanin" panose="00000400000000000000" pitchFamily="2" charset="-78"/>
              </a:rPr>
              <a:t>....</a:t>
            </a:r>
          </a:p>
          <a:p>
            <a:pPr marL="285750" indent="-285750" algn="r" rtl="1">
              <a:buFontTx/>
              <a:buChar char="-"/>
            </a:pPr>
            <a:r>
              <a:rPr lang="fa-IR" dirty="0">
                <a:cs typeface="B Nazanin" panose="00000400000000000000" pitchFamily="2" charset="-78"/>
              </a:rPr>
              <a:t>...</a:t>
            </a:r>
          </a:p>
          <a:p>
            <a:pPr algn="r" rtl="1"/>
            <a:r>
              <a:rPr lang="fa-IR" dirty="0">
                <a:cs typeface="B Nazanin" panose="00000400000000000000" pitchFamily="2" charset="-78"/>
              </a:rPr>
              <a:t>•نما جهت آسان‌تر کردن مرتب‌سازی مغرضانه است</a:t>
            </a:r>
          </a:p>
          <a:p>
            <a:pPr algn="r" rtl="1"/>
            <a:r>
              <a:rPr lang="fa-IR" dirty="0">
                <a:cs typeface="B Nazanin" panose="00000400000000000000" pitchFamily="2" charset="-78"/>
              </a:rPr>
              <a:t>-همه 0ها کوچکترین توان است، همه 1ها بزرگترین هستند</a:t>
            </a:r>
          </a:p>
          <a:p>
            <a:pPr algn="r" rtl="1"/>
            <a:r>
              <a:rPr lang="fa-IR" dirty="0">
                <a:cs typeface="B Nazanin" panose="00000400000000000000" pitchFamily="2" charset="-78"/>
              </a:rPr>
              <a:t>-بایاس 127 برای دقت تکی و 1023 برای دقت دوگانه</a:t>
            </a:r>
          </a:p>
          <a:p>
            <a:pPr algn="r" rtl="1"/>
            <a:r>
              <a:rPr lang="fa-IR" dirty="0">
                <a:cs typeface="B Nazanin" panose="00000400000000000000" pitchFamily="2" charset="-78"/>
              </a:rPr>
              <a:t>-بنابراین، برای اعداد غیر صفر:</a:t>
            </a:r>
          </a:p>
          <a:p>
            <a:pPr algn="r" rtl="1"/>
            <a:r>
              <a:rPr lang="fa-IR" dirty="0">
                <a:cs typeface="B Nazanin" panose="00000400000000000000" pitchFamily="2" charset="-78"/>
              </a:rPr>
              <a:t>...</a:t>
            </a:r>
          </a:p>
          <a:p>
            <a:pPr algn="r" rtl="1"/>
            <a:r>
              <a:rPr lang="fa-IR" dirty="0">
                <a:cs typeface="B Nazanin" panose="00000400000000000000" pitchFamily="2" charset="-78"/>
              </a:rPr>
              <a:t>...</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FLOATING POINT</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dirty="0">
                <a:solidFill>
                  <a:srgbClr val="2A1A00"/>
                </a:solidFill>
                <a:latin typeface="Impact" panose="020B0806030902050204" pitchFamily="34" charset="0"/>
                <a:cs typeface="B Nazanin" panose="00000400000000000000" pitchFamily="2" charset="-78"/>
              </a:rPr>
              <a:t>اعشار</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BDD76525-4088-7C16-EC1B-2E4A445C3755}"/>
              </a:ext>
            </a:extLst>
          </p:cNvPr>
          <p:cNvPicPr>
            <a:picLocks noChangeAspect="1"/>
          </p:cNvPicPr>
          <p:nvPr/>
        </p:nvPicPr>
        <p:blipFill>
          <a:blip r:embed="rId3"/>
          <a:stretch>
            <a:fillRect/>
          </a:stretch>
        </p:blipFill>
        <p:spPr>
          <a:xfrm>
            <a:off x="80017" y="3879095"/>
            <a:ext cx="4503810" cy="647756"/>
          </a:xfrm>
          <a:prstGeom prst="rect">
            <a:avLst/>
          </a:prstGeom>
        </p:spPr>
      </p:pic>
      <p:sp>
        <p:nvSpPr>
          <p:cNvPr id="5" name="TextBox 4">
            <a:extLst>
              <a:ext uri="{FF2B5EF4-FFF2-40B4-BE49-F238E27FC236}">
                <a16:creationId xmlns:a16="http://schemas.microsoft.com/office/drawing/2014/main" id="{D68A77AF-BF49-D265-3132-16C5984A52BE}"/>
              </a:ext>
            </a:extLst>
          </p:cNvPr>
          <p:cNvSpPr txBox="1"/>
          <p:nvPr/>
        </p:nvSpPr>
        <p:spPr>
          <a:xfrm>
            <a:off x="216940" y="4526851"/>
            <a:ext cx="4572000" cy="1508105"/>
          </a:xfrm>
          <a:prstGeom prst="rect">
            <a:avLst/>
          </a:prstGeom>
          <a:noFill/>
        </p:spPr>
        <p:txBody>
          <a:bodyPr wrap="square">
            <a:spAutoFit/>
          </a:bodyPr>
          <a:lstStyle/>
          <a:p>
            <a:r>
              <a:rPr lang="en-US" sz="2000" b="0" i="0" u="none" strike="noStrike" baseline="0" dirty="0">
                <a:solidFill>
                  <a:srgbClr val="2A1A00"/>
                </a:solidFill>
                <a:latin typeface="Arial" panose="020B0604020202020204" pitchFamily="34" charset="0"/>
                <a:cs typeface="B Nazanin" panose="00000400000000000000" pitchFamily="2" charset="-78"/>
              </a:rPr>
              <a:t>•</a:t>
            </a:r>
            <a:r>
              <a:rPr lang="en-US" sz="2000" b="0" i="0" u="none" strike="noStrike" baseline="0" dirty="0">
                <a:solidFill>
                  <a:srgbClr val="585858"/>
                </a:solidFill>
                <a:latin typeface="Gill Sans MT" panose="020B0502020104020203" pitchFamily="34" charset="0"/>
                <a:cs typeface="B Nazanin" panose="00000400000000000000" pitchFamily="2" charset="-78"/>
              </a:rPr>
              <a:t>Exponent is </a:t>
            </a:r>
            <a:r>
              <a:rPr lang="en-US" sz="2000" b="0" i="1" u="none" strike="noStrike" baseline="0" dirty="0" err="1">
                <a:solidFill>
                  <a:srgbClr val="585858"/>
                </a:solidFill>
                <a:latin typeface="Gill Sans MT" panose="020B0502020104020203" pitchFamily="34" charset="0"/>
                <a:cs typeface="B Nazanin" panose="00000400000000000000" pitchFamily="2" charset="-78"/>
              </a:rPr>
              <a:t>biased</a:t>
            </a:r>
            <a:r>
              <a:rPr lang="en-US" sz="2000" b="0" i="0" u="none" strike="noStrike" baseline="0" dirty="0" err="1">
                <a:solidFill>
                  <a:srgbClr val="585858"/>
                </a:solidFill>
                <a:latin typeface="Gill Sans MT" panose="020B0502020104020203" pitchFamily="34" charset="0"/>
                <a:cs typeface="B Nazanin" panose="00000400000000000000" pitchFamily="2" charset="-78"/>
              </a:rPr>
              <a:t>to</a:t>
            </a:r>
            <a:r>
              <a:rPr lang="en-US" sz="2000" b="0" i="0" u="none" strike="noStrike" baseline="0" dirty="0">
                <a:solidFill>
                  <a:srgbClr val="585858"/>
                </a:solidFill>
                <a:latin typeface="Gill Sans MT" panose="020B0502020104020203" pitchFamily="34" charset="0"/>
                <a:cs typeface="B Nazanin" panose="00000400000000000000" pitchFamily="2" charset="-78"/>
              </a:rPr>
              <a:t> make sorting easier</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all 0s is smallest exponent, all 1s is largest</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bias of 127 for single precision and 1023 for double precision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therefore, for non-0 numbers:</a:t>
            </a:r>
          </a:p>
        </p:txBody>
      </p:sp>
      <p:pic>
        <p:nvPicPr>
          <p:cNvPr id="7" name="Picture 6">
            <a:extLst>
              <a:ext uri="{FF2B5EF4-FFF2-40B4-BE49-F238E27FC236}">
                <a16:creationId xmlns:a16="http://schemas.microsoft.com/office/drawing/2014/main" id="{FED1D174-5E73-54E6-7CE2-371AE13287CD}"/>
              </a:ext>
            </a:extLst>
          </p:cNvPr>
          <p:cNvPicPr>
            <a:picLocks noChangeAspect="1"/>
          </p:cNvPicPr>
          <p:nvPr/>
        </p:nvPicPr>
        <p:blipFill>
          <a:blip r:embed="rId4"/>
          <a:stretch>
            <a:fillRect/>
          </a:stretch>
        </p:blipFill>
        <p:spPr>
          <a:xfrm>
            <a:off x="0" y="5993290"/>
            <a:ext cx="4663844" cy="701101"/>
          </a:xfrm>
          <a:prstGeom prst="rect">
            <a:avLst/>
          </a:prstGeom>
        </p:spPr>
      </p:pic>
    </p:spTree>
    <p:extLst>
      <p:ext uri="{BB962C8B-B14F-4D97-AF65-F5344CB8AC3E}">
        <p14:creationId xmlns:p14="http://schemas.microsoft.com/office/powerpoint/2010/main" val="438150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4" name="Picture 3">
            <a:extLst>
              <a:ext uri="{FF2B5EF4-FFF2-40B4-BE49-F238E27FC236}">
                <a16:creationId xmlns:a16="http://schemas.microsoft.com/office/drawing/2014/main" id="{9C96F055-0957-F884-4EE9-B0F8C45569C9}"/>
              </a:ext>
            </a:extLst>
          </p:cNvPr>
          <p:cNvPicPr>
            <a:picLocks noChangeAspect="1"/>
          </p:cNvPicPr>
          <p:nvPr/>
        </p:nvPicPr>
        <p:blipFill>
          <a:blip r:embed="rId2"/>
          <a:stretch>
            <a:fillRect/>
          </a:stretch>
        </p:blipFill>
        <p:spPr>
          <a:xfrm>
            <a:off x="0" y="1744824"/>
            <a:ext cx="9144000" cy="5113176"/>
          </a:xfrm>
          <a:prstGeom prst="rect">
            <a:avLst/>
          </a:prstGeom>
        </p:spPr>
      </p:pic>
    </p:spTree>
    <p:extLst>
      <p:ext uri="{BB962C8B-B14F-4D97-AF65-F5344CB8AC3E}">
        <p14:creationId xmlns:p14="http://schemas.microsoft.com/office/powerpoint/2010/main" val="373832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REVIEW: BASIC HARDWARE</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sz="1800" b="0" i="0" u="none" strike="noStrike" baseline="0" dirty="0">
                <a:latin typeface="ArialMT"/>
                <a:cs typeface="B Nazanin" panose="00000400000000000000" pitchFamily="2" charset="-78"/>
              </a:rPr>
              <a:t>مرور: سخت افزار پایه</a:t>
            </a:r>
            <a:endParaRPr lang="en-US" dirty="0">
              <a:cs typeface="B Nazanin" panose="00000400000000000000" pitchFamily="2" charset="-78"/>
            </a:endParaRPr>
          </a:p>
        </p:txBody>
      </p:sp>
      <p:pic>
        <p:nvPicPr>
          <p:cNvPr id="4" name="Picture 3">
            <a:extLst>
              <a:ext uri="{FF2B5EF4-FFF2-40B4-BE49-F238E27FC236}">
                <a16:creationId xmlns:a16="http://schemas.microsoft.com/office/drawing/2014/main" id="{2978CB67-DB63-953C-670F-67CE9E6BAA99}"/>
              </a:ext>
            </a:extLst>
          </p:cNvPr>
          <p:cNvPicPr>
            <a:picLocks noChangeAspect="1"/>
          </p:cNvPicPr>
          <p:nvPr/>
        </p:nvPicPr>
        <p:blipFill>
          <a:blip r:embed="rId3"/>
          <a:stretch>
            <a:fillRect/>
          </a:stretch>
        </p:blipFill>
        <p:spPr>
          <a:xfrm>
            <a:off x="0" y="853217"/>
            <a:ext cx="9144000" cy="5538252"/>
          </a:xfrm>
          <a:prstGeom prst="rect">
            <a:avLst/>
          </a:prstGeom>
        </p:spPr>
      </p:pic>
    </p:spTree>
    <p:extLst>
      <p:ext uri="{BB962C8B-B14F-4D97-AF65-F5344CB8AC3E}">
        <p14:creationId xmlns:p14="http://schemas.microsoft.com/office/powerpoint/2010/main" val="3553133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sp>
        <p:nvSpPr>
          <p:cNvPr id="5" name="TextBox 4">
            <a:extLst>
              <a:ext uri="{FF2B5EF4-FFF2-40B4-BE49-F238E27FC236}">
                <a16:creationId xmlns:a16="http://schemas.microsoft.com/office/drawing/2014/main" id="{F42286CE-9375-BF54-4C0B-D8CC5AF5A161}"/>
              </a:ext>
            </a:extLst>
          </p:cNvPr>
          <p:cNvSpPr txBox="1"/>
          <p:nvPr/>
        </p:nvSpPr>
        <p:spPr>
          <a:xfrm>
            <a:off x="331237" y="1495283"/>
            <a:ext cx="4581330" cy="523220"/>
          </a:xfrm>
          <a:prstGeom prst="rect">
            <a:avLst/>
          </a:prstGeom>
          <a:noFill/>
        </p:spPr>
        <p:txBody>
          <a:bodyPr wrap="square">
            <a:spAutoFit/>
          </a:bodyPr>
          <a:lstStyle/>
          <a:p>
            <a:r>
              <a:rPr lang="en-US" sz="2800" b="0" i="0" u="none" strike="noStrike" baseline="0" dirty="0">
                <a:solidFill>
                  <a:srgbClr val="2A1A00"/>
                </a:solidFill>
                <a:latin typeface="Arial" panose="020B0604020202020204" pitchFamily="34" charset="0"/>
              </a:rPr>
              <a:t>•</a:t>
            </a:r>
            <a:r>
              <a:rPr lang="en-US" sz="2800" b="0" i="0" u="none" strike="noStrike" baseline="0" dirty="0">
                <a:solidFill>
                  <a:srgbClr val="585858"/>
                </a:solidFill>
                <a:latin typeface="Gill Sans MT" panose="020B0502020104020203" pitchFamily="34" charset="0"/>
              </a:rPr>
              <a:t>Represent 5.25in IEEE754 </a:t>
            </a:r>
          </a:p>
        </p:txBody>
      </p:sp>
    </p:spTree>
    <p:extLst>
      <p:ext uri="{BB962C8B-B14F-4D97-AF65-F5344CB8AC3E}">
        <p14:creationId xmlns:p14="http://schemas.microsoft.com/office/powerpoint/2010/main" val="1632203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AFE434C5-09AD-83C1-11AE-B4797CCED6BF}"/>
              </a:ext>
            </a:extLst>
          </p:cNvPr>
          <p:cNvPicPr>
            <a:picLocks noChangeAspect="1"/>
          </p:cNvPicPr>
          <p:nvPr/>
        </p:nvPicPr>
        <p:blipFill>
          <a:blip r:embed="rId2"/>
          <a:stretch>
            <a:fillRect/>
          </a:stretch>
        </p:blipFill>
        <p:spPr>
          <a:xfrm>
            <a:off x="0" y="1744824"/>
            <a:ext cx="9144000" cy="3181739"/>
          </a:xfrm>
          <a:prstGeom prst="rect">
            <a:avLst/>
          </a:prstGeom>
        </p:spPr>
      </p:pic>
    </p:spTree>
    <p:extLst>
      <p:ext uri="{BB962C8B-B14F-4D97-AF65-F5344CB8AC3E}">
        <p14:creationId xmlns:p14="http://schemas.microsoft.com/office/powerpoint/2010/main" val="2979748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 بیشتر</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2696911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5" name="Picture 4">
            <a:extLst>
              <a:ext uri="{FF2B5EF4-FFF2-40B4-BE49-F238E27FC236}">
                <a16:creationId xmlns:a16="http://schemas.microsoft.com/office/drawing/2014/main" id="{AC0562BE-87C1-8D41-8370-6155EBBBFCC1}"/>
              </a:ext>
            </a:extLst>
          </p:cNvPr>
          <p:cNvPicPr>
            <a:picLocks noChangeAspect="1"/>
          </p:cNvPicPr>
          <p:nvPr/>
        </p:nvPicPr>
        <p:blipFill>
          <a:blip r:embed="rId2"/>
          <a:stretch>
            <a:fillRect/>
          </a:stretch>
        </p:blipFill>
        <p:spPr>
          <a:xfrm>
            <a:off x="0" y="1752849"/>
            <a:ext cx="9144000" cy="3352301"/>
          </a:xfrm>
          <a:prstGeom prst="rect">
            <a:avLst/>
          </a:prstGeom>
        </p:spPr>
      </p:pic>
    </p:spTree>
    <p:extLst>
      <p:ext uri="{BB962C8B-B14F-4D97-AF65-F5344CB8AC3E}">
        <p14:creationId xmlns:p14="http://schemas.microsoft.com/office/powerpoint/2010/main" val="3961289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7" name="Picture 6">
            <a:extLst>
              <a:ext uri="{FF2B5EF4-FFF2-40B4-BE49-F238E27FC236}">
                <a16:creationId xmlns:a16="http://schemas.microsoft.com/office/drawing/2014/main" id="{4C985B9B-4933-B05E-799B-0E02A8CAA8E6}"/>
              </a:ext>
            </a:extLst>
          </p:cNvPr>
          <p:cNvPicPr>
            <a:picLocks noChangeAspect="1"/>
          </p:cNvPicPr>
          <p:nvPr/>
        </p:nvPicPr>
        <p:blipFill>
          <a:blip r:embed="rId2"/>
          <a:stretch>
            <a:fillRect/>
          </a:stretch>
        </p:blipFill>
        <p:spPr>
          <a:xfrm>
            <a:off x="2495370" y="830058"/>
            <a:ext cx="4153260" cy="6027942"/>
          </a:xfrm>
          <a:prstGeom prst="rect">
            <a:avLst/>
          </a:prstGeom>
        </p:spPr>
      </p:pic>
    </p:spTree>
    <p:extLst>
      <p:ext uri="{BB962C8B-B14F-4D97-AF65-F5344CB8AC3E}">
        <p14:creationId xmlns:p14="http://schemas.microsoft.com/office/powerpoint/2010/main" val="2032964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a:t>
            </a:r>
            <a:endParaRPr lang="en-US" sz="2800" dirty="0"/>
          </a:p>
        </p:txBody>
      </p:sp>
      <p:pic>
        <p:nvPicPr>
          <p:cNvPr id="5" name="Picture 4">
            <a:extLst>
              <a:ext uri="{FF2B5EF4-FFF2-40B4-BE49-F238E27FC236}">
                <a16:creationId xmlns:a16="http://schemas.microsoft.com/office/drawing/2014/main" id="{39AC8C99-DADC-10C1-F2C5-D8ACCAD76F07}"/>
              </a:ext>
            </a:extLst>
          </p:cNvPr>
          <p:cNvPicPr>
            <a:picLocks noChangeAspect="1"/>
          </p:cNvPicPr>
          <p:nvPr/>
        </p:nvPicPr>
        <p:blipFill>
          <a:blip r:embed="rId2"/>
          <a:stretch>
            <a:fillRect/>
          </a:stretch>
        </p:blipFill>
        <p:spPr>
          <a:xfrm>
            <a:off x="0" y="2389133"/>
            <a:ext cx="9144000" cy="2751538"/>
          </a:xfrm>
          <a:prstGeom prst="rect">
            <a:avLst/>
          </a:prstGeom>
        </p:spPr>
      </p:pic>
    </p:spTree>
    <p:extLst>
      <p:ext uri="{BB962C8B-B14F-4D97-AF65-F5344CB8AC3E}">
        <p14:creationId xmlns:p14="http://schemas.microsoft.com/office/powerpoint/2010/main" val="818690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4" name="Picture 3">
            <a:extLst>
              <a:ext uri="{FF2B5EF4-FFF2-40B4-BE49-F238E27FC236}">
                <a16:creationId xmlns:a16="http://schemas.microsoft.com/office/drawing/2014/main" id="{3744BED2-C0AE-5A2F-A9BE-DC7574F9B9BF}"/>
              </a:ext>
            </a:extLst>
          </p:cNvPr>
          <p:cNvPicPr>
            <a:picLocks noChangeAspect="1"/>
          </p:cNvPicPr>
          <p:nvPr/>
        </p:nvPicPr>
        <p:blipFill>
          <a:blip r:embed="rId2"/>
          <a:stretch>
            <a:fillRect/>
          </a:stretch>
        </p:blipFill>
        <p:spPr>
          <a:xfrm>
            <a:off x="0" y="830058"/>
            <a:ext cx="9144000" cy="6027942"/>
          </a:xfrm>
          <a:prstGeom prst="rect">
            <a:avLst/>
          </a:prstGeom>
        </p:spPr>
      </p:pic>
    </p:spTree>
    <p:extLst>
      <p:ext uri="{BB962C8B-B14F-4D97-AF65-F5344CB8AC3E}">
        <p14:creationId xmlns:p14="http://schemas.microsoft.com/office/powerpoint/2010/main" val="26010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DECUNAK FLOATING POINT MULTIPLICATION</a:t>
            </a:r>
          </a:p>
          <a:p>
            <a:pPr algn="ctr"/>
            <a:r>
              <a:rPr lang="fa-IR" dirty="0">
                <a:solidFill>
                  <a:srgbClr val="2A1A00"/>
                </a:solidFill>
                <a:latin typeface="Impact" panose="020B0806030902050204" pitchFamily="34" charset="0"/>
              </a:rPr>
              <a:t>ضرب اعشار</a:t>
            </a:r>
            <a:endParaRPr lang="en-US" sz="2800" dirty="0"/>
          </a:p>
        </p:txBody>
      </p:sp>
      <p:pic>
        <p:nvPicPr>
          <p:cNvPr id="5" name="Picture 4">
            <a:extLst>
              <a:ext uri="{FF2B5EF4-FFF2-40B4-BE49-F238E27FC236}">
                <a16:creationId xmlns:a16="http://schemas.microsoft.com/office/drawing/2014/main" id="{2E5132AB-16AA-D3A8-9CD3-80A376882A02}"/>
              </a:ext>
            </a:extLst>
          </p:cNvPr>
          <p:cNvPicPr>
            <a:picLocks noChangeAspect="1"/>
          </p:cNvPicPr>
          <p:nvPr/>
        </p:nvPicPr>
        <p:blipFill>
          <a:blip r:embed="rId2"/>
          <a:stretch>
            <a:fillRect/>
          </a:stretch>
        </p:blipFill>
        <p:spPr>
          <a:xfrm>
            <a:off x="2495368" y="1397636"/>
            <a:ext cx="6264183" cy="2103302"/>
          </a:xfrm>
          <a:prstGeom prst="rect">
            <a:avLst/>
          </a:prstGeom>
        </p:spPr>
      </p:pic>
    </p:spTree>
    <p:extLst>
      <p:ext uri="{BB962C8B-B14F-4D97-AF65-F5344CB8AC3E}">
        <p14:creationId xmlns:p14="http://schemas.microsoft.com/office/powerpoint/2010/main" val="3108688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4891176" y="2767280"/>
            <a:ext cx="4153261" cy="1323439"/>
          </a:xfrm>
          <a:prstGeom prst="rect">
            <a:avLst/>
          </a:prstGeom>
          <a:noFill/>
        </p:spPr>
        <p:txBody>
          <a:bodyPr wrap="square">
            <a:spAutoFit/>
          </a:bodyPr>
          <a:lstStyle/>
          <a:p>
            <a:pPr algn="ctr"/>
            <a:r>
              <a:rPr lang="en-US" sz="4000" b="0" i="0" u="none" strike="noStrike" baseline="0" dirty="0">
                <a:solidFill>
                  <a:srgbClr val="2A1A00"/>
                </a:solidFill>
                <a:latin typeface="Impact" panose="020B0806030902050204" pitchFamily="34" charset="0"/>
              </a:rPr>
              <a:t>FLOATING POINT</a:t>
            </a:r>
          </a:p>
          <a:p>
            <a:pPr algn="ctr"/>
            <a:r>
              <a:rPr lang="fa-IR" sz="4000" dirty="0">
                <a:solidFill>
                  <a:srgbClr val="2A1A00"/>
                </a:solidFill>
                <a:latin typeface="Impact" panose="020B0806030902050204" pitchFamily="34" charset="0"/>
              </a:rPr>
              <a:t>ضرب</a:t>
            </a:r>
            <a:endParaRPr lang="en-US" sz="5400" dirty="0"/>
          </a:p>
        </p:txBody>
      </p:sp>
      <p:pic>
        <p:nvPicPr>
          <p:cNvPr id="4" name="Picture 3">
            <a:extLst>
              <a:ext uri="{FF2B5EF4-FFF2-40B4-BE49-F238E27FC236}">
                <a16:creationId xmlns:a16="http://schemas.microsoft.com/office/drawing/2014/main" id="{EAED076B-63F8-3146-E2B9-CF97B7DFE4A5}"/>
              </a:ext>
            </a:extLst>
          </p:cNvPr>
          <p:cNvPicPr>
            <a:picLocks noChangeAspect="1"/>
          </p:cNvPicPr>
          <p:nvPr/>
        </p:nvPicPr>
        <p:blipFill>
          <a:blip r:embed="rId2"/>
          <a:stretch>
            <a:fillRect/>
          </a:stretch>
        </p:blipFill>
        <p:spPr>
          <a:xfrm>
            <a:off x="0" y="0"/>
            <a:ext cx="4435224" cy="6774024"/>
          </a:xfrm>
          <a:prstGeom prst="rect">
            <a:avLst/>
          </a:prstGeom>
        </p:spPr>
      </p:pic>
    </p:spTree>
    <p:extLst>
      <p:ext uri="{BB962C8B-B14F-4D97-AF65-F5344CB8AC3E}">
        <p14:creationId xmlns:p14="http://schemas.microsoft.com/office/powerpoint/2010/main" val="1074555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806937"/>
            <a:ext cx="4518351" cy="3416320"/>
          </a:xfrm>
          <a:prstGeom prst="rect">
            <a:avLst/>
          </a:prstGeom>
          <a:noFill/>
        </p:spPr>
        <p:txBody>
          <a:bodyPr wrap="square" rtlCol="0">
            <a:spAutoFit/>
          </a:bodyPr>
          <a:lstStyle/>
          <a:p>
            <a:pPr algn="l"/>
            <a:endParaRPr lang="en-US" sz="1800" b="0" i="0" u="none" strike="noStrike" baseline="0" dirty="0">
              <a:solidFill>
                <a:srgbClr val="000000"/>
              </a:solidFill>
              <a:latin typeface="Arial" panose="020B0604020202020204" pitchFamily="34" charset="0"/>
              <a:cs typeface="B Nazanin" panose="00000400000000000000" pitchFamily="2" charset="-78"/>
            </a:endParaRP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MIPS has a </a:t>
            </a:r>
            <a:r>
              <a:rPr lang="en-US" sz="1800" b="0" i="1" u="none" strike="noStrike" baseline="0" dirty="0">
                <a:solidFill>
                  <a:srgbClr val="585858"/>
                </a:solidFill>
                <a:latin typeface="Gill Sans MT" panose="020B0502020104020203" pitchFamily="34" charset="0"/>
                <a:cs typeface="B Nazanin" panose="00000400000000000000" pitchFamily="2" charset="-78"/>
              </a:rPr>
              <a:t>floating point </a:t>
            </a:r>
            <a:r>
              <a:rPr lang="en-US" sz="1800" b="0" i="1" u="none" strike="noStrike" baseline="0" dirty="0" err="1">
                <a:solidFill>
                  <a:srgbClr val="585858"/>
                </a:solidFill>
                <a:latin typeface="Gill Sans MT" panose="020B0502020104020203" pitchFamily="34" charset="0"/>
                <a:cs typeface="B Nazanin" panose="00000400000000000000" pitchFamily="2" charset="-78"/>
              </a:rPr>
              <a:t>coprocessor</a:t>
            </a:r>
            <a:r>
              <a:rPr lang="en-US" sz="1800" b="0" i="0" u="none" strike="noStrike" baseline="0" dirty="0" err="1">
                <a:solidFill>
                  <a:srgbClr val="585858"/>
                </a:solidFill>
                <a:latin typeface="Gill Sans MT" panose="020B0502020104020203" pitchFamily="34" charset="0"/>
                <a:cs typeface="B Nazanin" panose="00000400000000000000" pitchFamily="2" charset="-78"/>
              </a:rPr>
              <a:t>with</a:t>
            </a:r>
            <a:r>
              <a:rPr lang="en-US" sz="1800" b="0" i="0" u="none" strike="noStrike" baseline="0" dirty="0">
                <a:solidFill>
                  <a:srgbClr val="585858"/>
                </a:solidFill>
                <a:latin typeface="Gill Sans MT" panose="020B0502020104020203" pitchFamily="34" charset="0"/>
                <a:cs typeface="B Nazanin" panose="00000400000000000000" pitchFamily="2" charset="-78"/>
              </a:rPr>
              <a:t> thirty-two 32-bit registers $f0 -$f31. Two of these are required to hold doubles. Floating point instructions must use only even-numbered registers (including those operating on single floats). </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Floating </a:t>
            </a:r>
            <a:r>
              <a:rPr lang="en-US" sz="1800" b="0" i="0" u="none" strike="noStrike" baseline="0" dirty="0" err="1">
                <a:solidFill>
                  <a:srgbClr val="585858"/>
                </a:solidFill>
                <a:latin typeface="Gill Sans MT" panose="020B0502020104020203" pitchFamily="34" charset="0"/>
                <a:cs typeface="B Nazanin" panose="00000400000000000000" pitchFamily="2" charset="-78"/>
              </a:rPr>
              <a:t>point</a:t>
            </a:r>
            <a:r>
              <a:rPr lang="en-US" sz="1800" b="0" i="1" u="none" strike="noStrike" baseline="0" dirty="0" err="1">
                <a:solidFill>
                  <a:srgbClr val="585858"/>
                </a:solidFill>
                <a:latin typeface="Gill Sans MT" panose="020B0502020104020203" pitchFamily="34" charset="0"/>
                <a:cs typeface="B Nazanin" panose="00000400000000000000" pitchFamily="2" charset="-78"/>
              </a:rPr>
              <a:t>arithmetic</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add.s</a:t>
            </a:r>
            <a:r>
              <a:rPr lang="en-US" sz="1800" b="0" i="0" u="none" strike="noStrike" baseline="0" dirty="0">
                <a:solidFill>
                  <a:srgbClr val="585858"/>
                </a:solidFill>
                <a:latin typeface="Gill Sans MT" panose="020B0502020104020203" pitchFamily="34" charset="0"/>
                <a:cs typeface="B Nazanin" panose="00000400000000000000" pitchFamily="2" charset="-78"/>
              </a:rPr>
              <a:t>(single addition), </a:t>
            </a:r>
            <a:r>
              <a:rPr lang="en-US" sz="1800" b="0" i="0" u="none" strike="noStrike" baseline="0" dirty="0" err="1">
                <a:solidFill>
                  <a:srgbClr val="585858"/>
                </a:solidFill>
                <a:latin typeface="Courier New" panose="02070309020205020404" pitchFamily="49" charset="0"/>
                <a:cs typeface="B Nazanin" panose="00000400000000000000" pitchFamily="2" charset="-78"/>
              </a:rPr>
              <a:t>add.d</a:t>
            </a:r>
            <a:r>
              <a:rPr lang="en-US" sz="1800" b="0" i="0" u="none" strike="noStrike" baseline="0" dirty="0">
                <a:solidFill>
                  <a:srgbClr val="585858"/>
                </a:solidFill>
                <a:latin typeface="Gill Sans MT" panose="020B0502020104020203" pitchFamily="34" charset="0"/>
                <a:cs typeface="B Nazanin" panose="00000400000000000000" pitchFamily="2" charset="-78"/>
              </a:rPr>
              <a:t>(double addition), </a:t>
            </a:r>
            <a:r>
              <a:rPr lang="en-US" sz="1800" b="0" i="0" u="none" strike="noStrike" baseline="0" dirty="0" err="1">
                <a:solidFill>
                  <a:srgbClr val="585858"/>
                </a:solidFill>
                <a:latin typeface="Courier New" panose="02070309020205020404" pitchFamily="49" charset="0"/>
                <a:cs typeface="B Nazanin" panose="00000400000000000000" pitchFamily="2" charset="-78"/>
              </a:rPr>
              <a:t>sub.s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sub.d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mul.s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mul.d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div.s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div.d</a:t>
            </a:r>
            <a:endParaRPr lang="en-US" sz="1800" b="0" i="0" u="none" strike="noStrike" baseline="0" dirty="0">
              <a:solidFill>
                <a:srgbClr val="585858"/>
              </a:solidFill>
              <a:latin typeface="Courier New" panose="02070309020205020404" pitchFamily="49"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err="1">
                <a:solidFill>
                  <a:srgbClr val="585858"/>
                </a:solidFill>
                <a:latin typeface="Courier New" panose="02070309020205020404" pitchFamily="49" charset="0"/>
                <a:cs typeface="B Nazanin" panose="00000400000000000000" pitchFamily="2" charset="-78"/>
              </a:rPr>
              <a:t>Add.s</a:t>
            </a:r>
            <a:r>
              <a:rPr lang="en-US" sz="1800" b="0" i="0" u="none" strike="noStrike" baseline="0" dirty="0">
                <a:solidFill>
                  <a:srgbClr val="585858"/>
                </a:solidFill>
                <a:latin typeface="Courier New" panose="02070309020205020404" pitchFamily="49" charset="0"/>
                <a:cs typeface="B Nazanin" panose="00000400000000000000" pitchFamily="2" charset="-78"/>
              </a:rPr>
              <a:t> $f2,$f4,$f6</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err="1">
                <a:solidFill>
                  <a:srgbClr val="585858"/>
                </a:solidFill>
                <a:latin typeface="Courier New" panose="02070309020205020404" pitchFamily="49" charset="0"/>
                <a:cs typeface="B Nazanin" panose="00000400000000000000" pitchFamily="2" charset="-78"/>
              </a:rPr>
              <a:t>Mul.s</a:t>
            </a:r>
            <a:r>
              <a:rPr lang="en-US" sz="1800" b="0" i="0" u="none" strike="noStrike" baseline="0" dirty="0">
                <a:solidFill>
                  <a:srgbClr val="585858"/>
                </a:solidFill>
                <a:latin typeface="Courier New" panose="02070309020205020404" pitchFamily="49" charset="0"/>
                <a:cs typeface="B Nazanin" panose="00000400000000000000" pitchFamily="2" charset="-78"/>
              </a:rPr>
              <a:t> $f2,$f4,$f6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50" y="1004274"/>
            <a:ext cx="4518349" cy="3139321"/>
          </a:xfrm>
          <a:prstGeom prst="rect">
            <a:avLst/>
          </a:prstGeom>
          <a:noFill/>
        </p:spPr>
        <p:txBody>
          <a:bodyPr wrap="square" rtlCol="0">
            <a:spAutoFit/>
          </a:bodyPr>
          <a:lstStyle/>
          <a:p>
            <a:pPr algn="r" rtl="1"/>
            <a:r>
              <a:rPr lang="en-US" dirty="0">
                <a:cs typeface="B Nazanin" panose="00000400000000000000" pitchFamily="2" charset="-78"/>
              </a:rPr>
              <a:t>•MIPS </a:t>
            </a:r>
            <a:r>
              <a:rPr lang="fa-IR" dirty="0">
                <a:cs typeface="B Nazanin" panose="00000400000000000000" pitchFamily="2" charset="-78"/>
              </a:rPr>
              <a:t>دارای یک پردازنده مشترک ممیز شناور با سی و دو رجیستر 32 بیتی $</a:t>
            </a:r>
            <a:r>
              <a:rPr lang="en-US" dirty="0">
                <a:cs typeface="B Nazanin" panose="00000400000000000000" pitchFamily="2" charset="-78"/>
              </a:rPr>
              <a:t>f0 -$f31 </a:t>
            </a:r>
            <a:r>
              <a:rPr lang="fa-IR" dirty="0">
                <a:cs typeface="B Nazanin" panose="00000400000000000000" pitchFamily="2" charset="-78"/>
              </a:rPr>
              <a:t>است. دو مورد از اینها برای برگزاری دوبل لازم است. دستورالعمل های ممیز شناور باید فقط از رجیسترهای دارای شماره زوج (شامل آنهایی که روی شناورهای تکی کار می کنند) استفاده کنند.</a:t>
            </a:r>
          </a:p>
          <a:p>
            <a:pPr algn="r" rtl="1"/>
            <a:r>
              <a:rPr lang="fa-IR" dirty="0">
                <a:cs typeface="B Nazanin" panose="00000400000000000000" pitchFamily="2" charset="-78"/>
              </a:rPr>
              <a:t>•نقطه حسابی شناور:</a:t>
            </a:r>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MIPS FLOATING POINT</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dirty="0">
                <a:solidFill>
                  <a:srgbClr val="2A1A00"/>
                </a:solidFill>
                <a:latin typeface="Impact" panose="020B0806030902050204" pitchFamily="34" charset="0"/>
                <a:cs typeface="B Nazanin" panose="00000400000000000000" pitchFamily="2" charset="-78"/>
              </a:rPr>
              <a:t>اعشار</a:t>
            </a:r>
            <a:endParaRPr lang="en-US" dirty="0">
              <a:cs typeface="B Nazanin" panose="00000400000000000000" pitchFamily="2" charset="-78"/>
            </a:endParaRPr>
          </a:p>
        </p:txBody>
      </p:sp>
    </p:spTree>
    <p:extLst>
      <p:ext uri="{BB962C8B-B14F-4D97-AF65-F5344CB8AC3E}">
        <p14:creationId xmlns:p14="http://schemas.microsoft.com/office/powerpoint/2010/main" val="102504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12571" y="1170208"/>
            <a:ext cx="4301411" cy="1754326"/>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To warm up let's build a logic unit to support the </a:t>
            </a:r>
            <a:r>
              <a:rPr lang="en-US" sz="1800" b="0" i="0" u="none" strike="noStrike" baseline="0" dirty="0" err="1">
                <a:solidFill>
                  <a:srgbClr val="585858"/>
                </a:solidFill>
                <a:latin typeface="Courier New" panose="02070309020205020404" pitchFamily="49" charset="0"/>
                <a:cs typeface="B Nazanin" panose="00000400000000000000" pitchFamily="2" charset="-78"/>
              </a:rPr>
              <a:t>and</a:t>
            </a:r>
            <a:r>
              <a:rPr lang="en-US" sz="1800" b="0" i="0" u="none" strike="noStrike" baseline="0" dirty="0" err="1">
                <a:solidFill>
                  <a:srgbClr val="585858"/>
                </a:solidFill>
                <a:latin typeface="Gill Sans MT" panose="020B0502020104020203" pitchFamily="34" charset="0"/>
                <a:cs typeface="B Nazanin" panose="00000400000000000000" pitchFamily="2" charset="-78"/>
              </a:rPr>
              <a:t>and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or</a:t>
            </a:r>
            <a:r>
              <a:rPr lang="en-US" sz="1800" b="0" i="0" u="none" strike="noStrike" baseline="0" dirty="0" err="1">
                <a:solidFill>
                  <a:srgbClr val="585858"/>
                </a:solidFill>
                <a:latin typeface="Gill Sans MT" panose="020B0502020104020203" pitchFamily="34" charset="0"/>
                <a:cs typeface="B Nazanin" panose="00000400000000000000" pitchFamily="2" charset="-78"/>
              </a:rPr>
              <a:t>instructions</a:t>
            </a:r>
            <a:r>
              <a:rPr lang="en-US" sz="1800" b="0" i="0" u="none" strike="noStrike" baseline="0" dirty="0">
                <a:solidFill>
                  <a:srgbClr val="585858"/>
                </a:solidFill>
                <a:latin typeface="Gill Sans MT" panose="020B0502020104020203" pitchFamily="34" charset="0"/>
                <a:cs typeface="B Nazanin" panose="00000400000000000000" pitchFamily="2" charset="-78"/>
              </a:rPr>
              <a:t> for MIPS (32-bit registers)</a:t>
            </a:r>
          </a:p>
          <a:p>
            <a:r>
              <a:rPr lang="en-US" sz="1800" b="0" i="0" u="none" strike="noStrike" baseline="0" dirty="0">
                <a:solidFill>
                  <a:srgbClr val="585858"/>
                </a:solidFill>
                <a:latin typeface="Gill Sans MT" panose="020B0502020104020203" pitchFamily="34" charset="0"/>
                <a:cs typeface="B Nazanin" panose="00000400000000000000" pitchFamily="2" charset="-78"/>
              </a:rPr>
              <a:t>we'll just build a 1-bit unit and use 32 of them</a:t>
            </a:r>
            <a:endParaRPr lang="fa-IR"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Possible implementation using a </a:t>
            </a:r>
            <a:r>
              <a:rPr lang="en-US" sz="1800" b="0" i="1" u="none" strike="noStrike" baseline="0" dirty="0">
                <a:solidFill>
                  <a:srgbClr val="585858"/>
                </a:solidFill>
                <a:latin typeface="Gill Sans MT" panose="020B0502020104020203" pitchFamily="34" charset="0"/>
                <a:cs typeface="B Nazanin" panose="00000400000000000000" pitchFamily="2" charset="-78"/>
              </a:rPr>
              <a:t>multiplexor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74642" y="1123166"/>
            <a:ext cx="4156787" cy="1754326"/>
          </a:xfrm>
          <a:prstGeom prst="rect">
            <a:avLst/>
          </a:prstGeom>
          <a:noFill/>
        </p:spPr>
        <p:txBody>
          <a:bodyPr wrap="square" rtlCol="0">
            <a:spAutoFit/>
          </a:bodyPr>
          <a:lstStyle/>
          <a:p>
            <a:pPr algn="r" rtl="1"/>
            <a:r>
              <a:rPr lang="fa-IR" dirty="0">
                <a:cs typeface="B Nazanin" panose="00000400000000000000" pitchFamily="2" charset="-78"/>
              </a:rPr>
              <a:t>برای گرم کردن، بیایید یک واحد منطقی بسازیم تا از دستورالعمل‌ها و دستورالعمل‌های </a:t>
            </a:r>
            <a:r>
              <a:rPr lang="en-US" dirty="0">
                <a:cs typeface="B Nazanin" panose="00000400000000000000" pitchFamily="2" charset="-78"/>
              </a:rPr>
              <a:t>MIPS (</a:t>
            </a:r>
            <a:r>
              <a:rPr lang="fa-IR" dirty="0">
                <a:cs typeface="B Nazanin" panose="00000400000000000000" pitchFamily="2" charset="-78"/>
              </a:rPr>
              <a:t>رجیسترهای 32 بیتی) پشتیبانی کند.</a:t>
            </a:r>
          </a:p>
          <a:p>
            <a:pPr algn="r" rtl="1"/>
            <a:r>
              <a:rPr lang="fa-IR" dirty="0">
                <a:cs typeface="B Nazanin" panose="00000400000000000000" pitchFamily="2" charset="-78"/>
              </a:rPr>
              <a:t>ما فقط یک واحد 1 بیتی می سازیم و از 32 عدد از آنها استفاده می کنیم</a:t>
            </a:r>
          </a:p>
          <a:p>
            <a:pPr algn="r" rtl="1"/>
            <a:r>
              <a:rPr lang="fa-IR" dirty="0">
                <a:cs typeface="B Nazanin" panose="00000400000000000000" pitchFamily="2" charset="-78"/>
              </a:rPr>
              <a:t>پیاده سازی ممکن با استفاده از مالتی پلکسور</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123166"/>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IMPLEMENTATION WITH A MULTIPLEXOR </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sz="1800" b="0" i="0" u="none" strike="noStrike" baseline="0" dirty="0">
                <a:latin typeface="ArialMT"/>
                <a:cs typeface="B Nazanin" panose="00000400000000000000" pitchFamily="2" charset="-78"/>
              </a:rPr>
              <a:t>پیاده سازی با مولتی پلکسور</a:t>
            </a:r>
            <a:endParaRPr lang="en-US" dirty="0">
              <a:cs typeface="B Nazanin" panose="00000400000000000000" pitchFamily="2" charset="-78"/>
            </a:endParaRPr>
          </a:p>
        </p:txBody>
      </p:sp>
      <p:pic>
        <p:nvPicPr>
          <p:cNvPr id="4" name="Picture 3">
            <a:extLst>
              <a:ext uri="{FF2B5EF4-FFF2-40B4-BE49-F238E27FC236}">
                <a16:creationId xmlns:a16="http://schemas.microsoft.com/office/drawing/2014/main" id="{B813D02A-EBF1-20B8-0FC9-F2A93BE5F240}"/>
              </a:ext>
            </a:extLst>
          </p:cNvPr>
          <p:cNvPicPr>
            <a:picLocks noChangeAspect="1"/>
          </p:cNvPicPr>
          <p:nvPr/>
        </p:nvPicPr>
        <p:blipFill>
          <a:blip r:embed="rId3"/>
          <a:stretch>
            <a:fillRect/>
          </a:stretch>
        </p:blipFill>
        <p:spPr>
          <a:xfrm>
            <a:off x="2552525" y="4007615"/>
            <a:ext cx="4038950" cy="1958510"/>
          </a:xfrm>
          <a:prstGeom prst="rect">
            <a:avLst/>
          </a:prstGeom>
        </p:spPr>
      </p:pic>
    </p:spTree>
    <p:extLst>
      <p:ext uri="{BB962C8B-B14F-4D97-AF65-F5344CB8AC3E}">
        <p14:creationId xmlns:p14="http://schemas.microsoft.com/office/powerpoint/2010/main" val="2548254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60</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828562"/>
            <a:ext cx="4572000" cy="3200876"/>
          </a:xfrm>
          <a:prstGeom prst="rect">
            <a:avLst/>
          </a:prstGeom>
          <a:noFill/>
        </p:spPr>
        <p:txBody>
          <a:bodyPr wrap="square">
            <a:spAutoFit/>
          </a:bodyPr>
          <a:lstStyle/>
          <a:p>
            <a:pPr algn="r" rtl="1"/>
            <a:r>
              <a:rPr lang="fa-IR" sz="2400" b="1" i="0" u="none" strike="noStrike" baseline="0" dirty="0">
                <a:solidFill>
                  <a:srgbClr val="000000"/>
                </a:solidFill>
                <a:latin typeface="Impact" panose="020B0806030902050204" pitchFamily="34" charset="0"/>
                <a:cs typeface="B Nazanin" panose="00000400000000000000" pitchFamily="2" charset="-78"/>
              </a:rPr>
              <a:t>توضیحاتی پیرامون عکس اسلاید اول:</a:t>
            </a:r>
          </a:p>
          <a:p>
            <a:pPr algn="r" rtl="1"/>
            <a:r>
              <a:rPr lang="fa-IR" sz="2000" dirty="0">
                <a:solidFill>
                  <a:srgbClr val="000000"/>
                </a:solidFill>
                <a:latin typeface="Impact" panose="020B0806030902050204" pitchFamily="34" charset="0"/>
                <a:cs typeface="B Nazanin" panose="00000400000000000000" pitchFamily="2" charset="-78"/>
              </a:rPr>
              <a:t>در تصویر اسلاید اول ماشین انیگما ساخته شده توسط نیروهای متحدین میاشد. متحدین از این ماشین برای رمزنگاری پیام های مخابراتی استفاده میکردند.</a:t>
            </a:r>
          </a:p>
          <a:p>
            <a:pPr algn="r" rtl="1"/>
            <a:r>
              <a:rPr lang="fa-IR" sz="2000" dirty="0">
                <a:solidFill>
                  <a:srgbClr val="000000"/>
                </a:solidFill>
                <a:latin typeface="Impact" panose="020B0806030902050204" pitchFamily="34" charset="0"/>
                <a:cs typeface="B Nazanin" panose="00000400000000000000" pitchFamily="2" charset="-78"/>
              </a:rPr>
              <a:t>در جنگ جهانی دوم انگلستان برای مقابله با و شنود سیستم رمزنگاری و مخابراتی متحدین اقدام به ساخت اولین کامپیوتر کرد</a:t>
            </a:r>
          </a:p>
          <a:p>
            <a:pPr algn="r" rtl="1"/>
            <a:r>
              <a:rPr lang="fa-IR" sz="2000" dirty="0">
                <a:solidFill>
                  <a:srgbClr val="000000"/>
                </a:solidFill>
                <a:latin typeface="Impact" panose="020B0806030902050204" pitchFamily="34" charset="0"/>
                <a:cs typeface="B Nazanin" panose="00000400000000000000" pitchFamily="2" charset="-78"/>
              </a:rPr>
              <a:t>اولین کامپیوتر به لطف </a:t>
            </a:r>
            <a:r>
              <a:rPr lang="fa-IR" sz="2000" i="0" u="sng" strike="noStrike" baseline="0" dirty="0">
                <a:solidFill>
                  <a:srgbClr val="000000"/>
                </a:solidFill>
                <a:latin typeface="Impact" panose="020B0806030902050204" pitchFamily="34" charset="0"/>
                <a:cs typeface="B Nazanin" panose="00000400000000000000" pitchFamily="2" charset="-78"/>
              </a:rPr>
              <a:t>آلن تیورینگ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(تصویر روبه رو) طراحی و ساخته شد</a:t>
            </a:r>
            <a:r>
              <a:rPr lang="fa-IR" sz="2000" dirty="0">
                <a:solidFill>
                  <a:srgbClr val="000000"/>
                </a:solidFill>
                <a:latin typeface="Impact" panose="020B0806030902050204" pitchFamily="34" charset="0"/>
                <a:cs typeface="B Nazanin" panose="00000400000000000000" pitchFamily="2" charset="-78"/>
              </a:rPr>
              <a:t>.</a:t>
            </a:r>
            <a:endParaRPr lang="fa-IR" sz="2000" i="0" u="none" strike="noStrike" baseline="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در اسلاید بعد تصویر اولین کامپیوتر قابل مشاهده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742DE613-C8DB-D20A-B370-E3535925D3A9}"/>
              </a:ext>
            </a:extLst>
          </p:cNvPr>
          <p:cNvPicPr>
            <a:picLocks noGrp="1" noChangeAspect="1"/>
          </p:cNvPicPr>
          <p:nvPr>
            <p:ph type="pic" sz="quarter" idx="12"/>
          </p:nvPr>
        </p:nvPicPr>
        <p:blipFill>
          <a:blip r:embed="rId2"/>
          <a:srcRect l="4617" r="4617"/>
          <a:stretch>
            <a:fillRect/>
          </a:stretch>
        </p:blipFill>
        <p:spPr/>
      </p:pic>
    </p:spTree>
    <p:extLst>
      <p:ext uri="{BB962C8B-B14F-4D97-AF65-F5344CB8AC3E}">
        <p14:creationId xmlns:p14="http://schemas.microsoft.com/office/powerpoint/2010/main" val="343500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0DA12-D215-1F29-74E3-1126343B815E}"/>
              </a:ext>
            </a:extLst>
          </p:cNvPr>
          <p:cNvSpPr>
            <a:spLocks noGrp="1"/>
          </p:cNvSpPr>
          <p:nvPr>
            <p:ph type="sldNum" sz="quarter" idx="11"/>
          </p:nvPr>
        </p:nvSpPr>
        <p:spPr/>
        <p:txBody>
          <a:bodyPr/>
          <a:lstStyle/>
          <a:p>
            <a:fld id="{8C2E478F-E849-4A8C-AF1F-CBCC78A7CBFA}" type="slidenum">
              <a:rPr lang="en-US" smtClean="0"/>
              <a:t>61</a:t>
            </a:fld>
            <a:endParaRPr lang="en-US" dirty="0"/>
          </a:p>
        </p:txBody>
      </p:sp>
      <p:pic>
        <p:nvPicPr>
          <p:cNvPr id="5" name="Picture 4">
            <a:extLst>
              <a:ext uri="{FF2B5EF4-FFF2-40B4-BE49-F238E27FC236}">
                <a16:creationId xmlns:a16="http://schemas.microsoft.com/office/drawing/2014/main" id="{721F35AC-7813-32E4-0497-A2704744B61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90633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62</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859065"/>
            <a:ext cx="4572000" cy="5755422"/>
          </a:xfrm>
          <a:prstGeom prst="rect">
            <a:avLst/>
          </a:prstGeom>
          <a:noFill/>
        </p:spPr>
        <p:txBody>
          <a:bodyPr wrap="square">
            <a:spAutoFit/>
          </a:bodyPr>
          <a:lstStyle/>
          <a:p>
            <a:pPr algn="r" rtl="1"/>
            <a:r>
              <a:rPr lang="fa-IR" sz="2800" b="1" i="0" dirty="0">
                <a:solidFill>
                  <a:srgbClr val="202122"/>
                </a:solidFill>
                <a:effectLst/>
                <a:latin typeface="-apple-system"/>
                <a:cs typeface="B Nazanin" panose="00000400000000000000" pitchFamily="2" charset="-78"/>
              </a:rPr>
              <a:t>نحوه عملکرد انیگما:</a:t>
            </a:r>
          </a:p>
          <a:p>
            <a:pPr algn="r" rtl="1"/>
            <a:r>
              <a:rPr lang="fa-IR" sz="2000" i="0" dirty="0">
                <a:solidFill>
                  <a:srgbClr val="202122"/>
                </a:solidFill>
                <a:effectLst/>
                <a:latin typeface="-apple-system"/>
                <a:cs typeface="B Nazanin" panose="00000400000000000000" pitchFamily="2" charset="-78"/>
              </a:rPr>
              <a:t>با ترکیب ۳ روتور از یک مجموعه ۵ تایی، که هر کدام از روتورها ۲۶ وضعیت ممکن دارند، و یک صفحه پلاگین که ۱۰ جفت حرف آن متصل شده‌اند، ماشین انیگمای ارتش می‌توانست </a:t>
            </a:r>
            <a:r>
              <a:rPr lang="fa-IR" sz="2000" b="1" i="0" u="sng" dirty="0">
                <a:solidFill>
                  <a:srgbClr val="202122"/>
                </a:solidFill>
                <a:effectLst/>
                <a:latin typeface="-apple-system"/>
                <a:cs typeface="B Nazanin" panose="00000400000000000000" pitchFamily="2" charset="-78"/>
              </a:rPr>
              <a:t>۱۵۵٬۹۶۲٬۵۵۵٬۲۱۷٬۸۲۶٬۳۶۰٬۰۰۰</a:t>
            </a:r>
            <a:r>
              <a:rPr lang="fa-IR" sz="2000" i="0" dirty="0">
                <a:solidFill>
                  <a:srgbClr val="202122"/>
                </a:solidFill>
                <a:effectLst/>
                <a:latin typeface="-apple-system"/>
                <a:cs typeface="B Nazanin" panose="00000400000000000000" pitchFamily="2" charset="-78"/>
              </a:rPr>
              <a:t> تنظیمات مختلف داشته باشد (تقریباً ۱۵۹ کوینتیلیون یا ۶۷ بیت)</a:t>
            </a:r>
          </a:p>
          <a:p>
            <a:pPr algn="r" rtl="1"/>
            <a:r>
              <a:rPr lang="fa-IR" sz="2000" u="none" strike="noStrike" baseline="0" dirty="0">
                <a:solidFill>
                  <a:srgbClr val="202122"/>
                </a:solidFill>
                <a:latin typeface="-apple-system"/>
                <a:cs typeface="B Nazanin" panose="00000400000000000000" pitchFamily="2" charset="-78"/>
              </a:rPr>
              <a:t>در ابتدا فرض نیروهای متفقین بر این بود که امکان شکستن رمزنگاری انیگما به صورت دستی وجود دارد</a:t>
            </a:r>
          </a:p>
          <a:p>
            <a:pPr algn="r" rtl="1"/>
            <a:r>
              <a:rPr lang="fa-IR" sz="2000" i="0" dirty="0">
                <a:solidFill>
                  <a:srgbClr val="202122"/>
                </a:solidFill>
                <a:latin typeface="-apple-system"/>
                <a:cs typeface="B Nazanin" panose="00000400000000000000" pitchFamily="2" charset="-78"/>
              </a:rPr>
              <a:t>پس از تلاش های نامو</a:t>
            </a:r>
            <a:r>
              <a:rPr lang="fa-IR" sz="2000" dirty="0">
                <a:solidFill>
                  <a:srgbClr val="202122"/>
                </a:solidFill>
                <a:latin typeface="-apple-system"/>
                <a:cs typeface="B Nazanin" panose="00000400000000000000" pitchFamily="2" charset="-78"/>
              </a:rPr>
              <a:t>فق فراوان تصمیم به ساخت یک ماشین برای شکست دادن ماشین دیگری گرفته شد</a:t>
            </a:r>
          </a:p>
          <a:p>
            <a:pPr algn="r" rtl="1"/>
            <a:r>
              <a:rPr lang="fa-IR" sz="2000" dirty="0">
                <a:solidFill>
                  <a:srgbClr val="202122"/>
                </a:solidFill>
                <a:latin typeface="-apple-system"/>
                <a:cs typeface="B Nazanin" panose="00000400000000000000" pitchFamily="2" charset="-78"/>
              </a:rPr>
              <a:t>تعداد احتمالات برای رمزنگاری پیام های مخابراتی با تکنولوژی امروز چقدر است؟</a:t>
            </a:r>
          </a:p>
          <a:p>
            <a:pPr algn="r" rtl="1"/>
            <a:r>
              <a:rPr lang="fa-IR" sz="2000" i="0" dirty="0">
                <a:solidFill>
                  <a:srgbClr val="202122"/>
                </a:solidFill>
                <a:effectLst/>
                <a:latin typeface="-apple-system"/>
                <a:cs typeface="B Nazanin" panose="00000400000000000000" pitchFamily="2" charset="-78"/>
              </a:rPr>
              <a:t>الگورتیم های رمز نگاری چه فرقی کرده </a:t>
            </a:r>
            <a:r>
              <a:rPr lang="fa-IR" sz="2000" dirty="0">
                <a:solidFill>
                  <a:srgbClr val="202122"/>
                </a:solidFill>
                <a:latin typeface="-apple-system"/>
                <a:cs typeface="B Nazanin" panose="00000400000000000000" pitchFamily="2" charset="-78"/>
              </a:rPr>
              <a:t>اند؟</a:t>
            </a:r>
          </a:p>
          <a:p>
            <a:pPr algn="r" rtl="1"/>
            <a:r>
              <a:rPr lang="fa-IR" sz="2000" i="0" dirty="0">
                <a:solidFill>
                  <a:srgbClr val="202122"/>
                </a:solidFill>
                <a:effectLst/>
                <a:latin typeface="-apple-system"/>
                <a:cs typeface="B Nazanin" panose="00000400000000000000" pitchFamily="2" charset="-78"/>
              </a:rPr>
              <a:t>درباره الگوریتم رمزنگاری </a:t>
            </a:r>
            <a:r>
              <a:rPr lang="en-US" sz="2000" i="0" dirty="0">
                <a:solidFill>
                  <a:srgbClr val="202122"/>
                </a:solidFill>
                <a:effectLst/>
                <a:latin typeface="-apple-system"/>
                <a:cs typeface="B Nazanin" panose="00000400000000000000" pitchFamily="2" charset="-78"/>
              </a:rPr>
              <a:t>SHA</a:t>
            </a:r>
            <a:r>
              <a:rPr lang="en-US" sz="2000" dirty="0">
                <a:solidFill>
                  <a:srgbClr val="202122"/>
                </a:solidFill>
                <a:latin typeface="-apple-system"/>
                <a:cs typeface="B Nazanin" panose="00000400000000000000" pitchFamily="2" charset="-78"/>
              </a:rPr>
              <a:t>-256</a:t>
            </a:r>
            <a:r>
              <a:rPr lang="fa-IR" sz="2000" dirty="0">
                <a:solidFill>
                  <a:srgbClr val="202122"/>
                </a:solidFill>
                <a:latin typeface="-apple-system"/>
                <a:cs typeface="B Nazanin" panose="00000400000000000000" pitchFamily="2" charset="-78"/>
              </a:rPr>
              <a:t> و نحوه ارتباط الگوریتم با سخت افزار کامپیوتر های امروزی تحقیق کنید.</a:t>
            </a:r>
            <a:endParaRPr lang="fa-IR" sz="2000" i="0" dirty="0">
              <a:solidFill>
                <a:srgbClr val="202122"/>
              </a:solidFill>
              <a:effectLst/>
              <a:latin typeface="-apple-system"/>
              <a:cs typeface="B Nazanin" panose="00000400000000000000" pitchFamily="2" charset="-78"/>
            </a:endParaRPr>
          </a:p>
          <a:p>
            <a:pPr algn="r" rtl="1"/>
            <a:endParaRPr lang="en-US" sz="2000" i="0" u="none" strike="noStrike" baseline="0" dirty="0">
              <a:solidFill>
                <a:srgbClr val="2A1A00"/>
              </a:solidFill>
              <a:latin typeface="Impact" panose="020B0806030902050204" pitchFamily="34" charset="0"/>
              <a:cs typeface="B Nazanin" panose="00000400000000000000" pitchFamily="2" charset="-78"/>
            </a:endParaRPr>
          </a:p>
        </p:txBody>
      </p:sp>
      <p:pic>
        <p:nvPicPr>
          <p:cNvPr id="8" name="Picture Placeholder 7">
            <a:extLst>
              <a:ext uri="{FF2B5EF4-FFF2-40B4-BE49-F238E27FC236}">
                <a16:creationId xmlns:a16="http://schemas.microsoft.com/office/drawing/2014/main" id="{0D0995A7-216A-E6FD-754A-76F9D534BC02}"/>
              </a:ext>
            </a:extLst>
          </p:cNvPr>
          <p:cNvPicPr>
            <a:picLocks noGrp="1" noChangeAspect="1"/>
          </p:cNvPicPr>
          <p:nvPr>
            <p:ph type="pic" sz="quarter" idx="12"/>
          </p:nvPr>
        </p:nvPicPr>
        <p:blipFill>
          <a:blip r:embed="rId2"/>
          <a:srcRect l="25000" r="25000"/>
          <a:stretch>
            <a:fillRect/>
          </a:stretch>
        </p:blipFill>
        <p:spPr/>
      </p:pic>
    </p:spTree>
    <p:extLst>
      <p:ext uri="{BB962C8B-B14F-4D97-AF65-F5344CB8AC3E}">
        <p14:creationId xmlns:p14="http://schemas.microsoft.com/office/powerpoint/2010/main" val="2335813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63</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3105834"/>
            <a:ext cx="4572000" cy="646331"/>
          </a:xfrm>
          <a:prstGeom prst="rect">
            <a:avLst/>
          </a:prstGeom>
          <a:noFill/>
        </p:spPr>
        <p:txBody>
          <a:bodyPr wrap="square">
            <a:spAutoFit/>
          </a:bodyPr>
          <a:lstStyle/>
          <a:p>
            <a:pPr algn="r" rtl="1"/>
            <a:r>
              <a:rPr lang="fa-IR" sz="3600" b="1" i="0" dirty="0">
                <a:solidFill>
                  <a:srgbClr val="202122"/>
                </a:solidFill>
                <a:effectLst/>
                <a:latin typeface="-apple-system"/>
                <a:cs typeface="B Nazanin" panose="00000400000000000000" pitchFamily="2" charset="-78"/>
              </a:rPr>
              <a:t>نحوه عملکرد ماشین انیگما</a:t>
            </a:r>
            <a:endParaRPr lang="en-US" sz="3600"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277B6382-CC01-E774-2855-8D1A5885FF47}"/>
              </a:ext>
            </a:extLst>
          </p:cNvPr>
          <p:cNvPicPr>
            <a:picLocks noGrp="1" noChangeAspect="1"/>
          </p:cNvPicPr>
          <p:nvPr>
            <p:ph type="pic" sz="quarter" idx="12"/>
          </p:nvPr>
        </p:nvPicPr>
        <p:blipFill>
          <a:blip r:embed="rId2"/>
          <a:srcRect l="4769" r="4769"/>
          <a:stretch>
            <a:fillRect/>
          </a:stretch>
        </p:blipFill>
        <p:spPr/>
      </p:pic>
    </p:spTree>
    <p:extLst>
      <p:ext uri="{BB962C8B-B14F-4D97-AF65-F5344CB8AC3E}">
        <p14:creationId xmlns:p14="http://schemas.microsoft.com/office/powerpoint/2010/main" val="2299826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64</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967061"/>
            <a:ext cx="4572000" cy="2062103"/>
          </a:xfrm>
          <a:prstGeom prst="rect">
            <a:avLst/>
          </a:prstGeom>
          <a:noFill/>
        </p:spPr>
        <p:txBody>
          <a:bodyPr wrap="square">
            <a:spAutoFit/>
          </a:bodyPr>
          <a:lstStyle/>
          <a:p>
            <a:pPr algn="r" rtl="1"/>
            <a:r>
              <a:rPr lang="fa-IR" sz="2800" b="1" dirty="0">
                <a:solidFill>
                  <a:srgbClr val="000000"/>
                </a:solidFill>
                <a:latin typeface="Impact" panose="020B0806030902050204" pitchFamily="34" charset="0"/>
                <a:cs typeface="B Nazanin" panose="00000400000000000000" pitchFamily="2" charset="-78"/>
              </a:rPr>
              <a:t>سخن نهایی:</a:t>
            </a:r>
          </a:p>
          <a:p>
            <a:pPr algn="r" rtl="1"/>
            <a:r>
              <a:rPr lang="fa-IR" sz="2000" dirty="0">
                <a:solidFill>
                  <a:srgbClr val="000000"/>
                </a:solidFill>
                <a:latin typeface="Impact" panose="020B0806030902050204" pitchFamily="34" charset="0"/>
                <a:cs typeface="B Nazanin" panose="00000400000000000000" pitchFamily="2" charset="-78"/>
              </a:rPr>
              <a:t>آلن تیورینگ در نهایت با خوردن سیب مسموم به زندگی خود پایان داد.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ایده اولیه لوگوی شرکت </a:t>
            </a:r>
            <a:r>
              <a:rPr lang="fa-IR" sz="2000" dirty="0">
                <a:solidFill>
                  <a:srgbClr val="000000"/>
                </a:solidFill>
                <a:latin typeface="Impact" panose="020B0806030902050204" pitchFamily="34" charset="0"/>
                <a:cs typeface="B Nazanin" panose="00000400000000000000" pitchFamily="2" charset="-78"/>
              </a:rPr>
              <a:t>فناوری کامپیوتری اپل</a:t>
            </a:r>
            <a:endParaRPr lang="en-US" sz="200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نیز بر اساس نحوه ی خودکشی آقای آلن تیورینگ بوده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12" name="Picture Placeholder 11">
            <a:extLst>
              <a:ext uri="{FF2B5EF4-FFF2-40B4-BE49-F238E27FC236}">
                <a16:creationId xmlns:a16="http://schemas.microsoft.com/office/drawing/2014/main" id="{F8ED0AC1-5573-47E5-0E7E-3CB9CF684D3E}"/>
              </a:ext>
            </a:extLst>
          </p:cNvPr>
          <p:cNvPicPr>
            <a:picLocks noGrp="1" noChangeAspect="1"/>
          </p:cNvPicPr>
          <p:nvPr>
            <p:ph type="pic" sz="quarter" idx="12"/>
          </p:nvPr>
        </p:nvPicPr>
        <p:blipFill>
          <a:blip r:embed="rId2"/>
          <a:srcRect t="325" b="325"/>
          <a:stretch>
            <a:fillRect/>
          </a:stretch>
        </p:blipFill>
        <p:spPr/>
      </p:pic>
      <p:pic>
        <p:nvPicPr>
          <p:cNvPr id="16" name="Picture 15">
            <a:extLst>
              <a:ext uri="{FF2B5EF4-FFF2-40B4-BE49-F238E27FC236}">
                <a16:creationId xmlns:a16="http://schemas.microsoft.com/office/drawing/2014/main" id="{DB61ECCC-909F-DE89-79B1-FF4B20223192}"/>
              </a:ext>
            </a:extLst>
          </p:cNvPr>
          <p:cNvPicPr>
            <a:picLocks noChangeAspect="1"/>
          </p:cNvPicPr>
          <p:nvPr/>
        </p:nvPicPr>
        <p:blipFill>
          <a:blip r:embed="rId3"/>
          <a:stretch>
            <a:fillRect/>
          </a:stretch>
        </p:blipFill>
        <p:spPr>
          <a:xfrm>
            <a:off x="4991141" y="3091005"/>
            <a:ext cx="467267" cy="261670"/>
          </a:xfrm>
          <a:prstGeom prst="rect">
            <a:avLst/>
          </a:prstGeom>
        </p:spPr>
      </p:pic>
    </p:spTree>
    <p:extLst>
      <p:ext uri="{BB962C8B-B14F-4D97-AF65-F5344CB8AC3E}">
        <p14:creationId xmlns:p14="http://schemas.microsoft.com/office/powerpoint/2010/main" val="3258696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200329"/>
            <a:ext cx="4562667"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Selects one of the inputs to be the output </a:t>
            </a:r>
          </a:p>
          <a:p>
            <a:r>
              <a:rPr lang="en-US" sz="1800" b="0" i="0" u="none" strike="noStrike" baseline="0" dirty="0">
                <a:solidFill>
                  <a:srgbClr val="585858"/>
                </a:solidFill>
                <a:latin typeface="Gill Sans MT" panose="020B0502020104020203" pitchFamily="34" charset="0"/>
                <a:cs typeface="B Nazanin" panose="00000400000000000000" pitchFamily="2" charset="-78"/>
              </a:rPr>
              <a:t>based on a control input </a:t>
            </a:r>
            <a:endParaRPr lang="fa-IR"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Lets build our ALU using a MUX (multiplexor):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62667" y="1205796"/>
            <a:ext cx="4455369" cy="1200329"/>
          </a:xfrm>
          <a:prstGeom prst="rect">
            <a:avLst/>
          </a:prstGeom>
          <a:noFill/>
        </p:spPr>
        <p:txBody>
          <a:bodyPr wrap="square" rtlCol="0">
            <a:spAutoFit/>
          </a:bodyPr>
          <a:lstStyle/>
          <a:p>
            <a:pPr algn="r" rtl="1"/>
            <a:r>
              <a:rPr lang="fa-IR" dirty="0">
                <a:cs typeface="B Nazanin" panose="00000400000000000000" pitchFamily="2" charset="-78"/>
              </a:rPr>
              <a:t>یکی از ورودی ها را به عنوان خروجی انتخاب می کند</a:t>
            </a:r>
          </a:p>
          <a:p>
            <a:pPr algn="r" rtl="1"/>
            <a:r>
              <a:rPr lang="fa-IR" dirty="0">
                <a:cs typeface="B Nazanin" panose="00000400000000000000" pitchFamily="2" charset="-78"/>
              </a:rPr>
              <a:t>بر اساس یک ورودی کنترلی</a:t>
            </a:r>
          </a:p>
          <a:p>
            <a:pPr algn="r" rtl="1"/>
            <a:r>
              <a:rPr lang="fa-IR" dirty="0">
                <a:cs typeface="B Nazanin" panose="00000400000000000000" pitchFamily="2" charset="-78"/>
              </a:rPr>
              <a:t>اجازه دهید </a:t>
            </a:r>
            <a:r>
              <a:rPr lang="en-US" dirty="0">
                <a:cs typeface="B Nazanin" panose="00000400000000000000" pitchFamily="2" charset="-78"/>
              </a:rPr>
              <a:t>ALU </a:t>
            </a:r>
            <a:r>
              <a:rPr lang="fa-IR" dirty="0">
                <a:cs typeface="B Nazanin" panose="00000400000000000000" pitchFamily="2" charset="-78"/>
              </a:rPr>
              <a:t>خود را با استفاده از یک </a:t>
            </a:r>
            <a:r>
              <a:rPr lang="en-US" dirty="0">
                <a:cs typeface="B Nazanin" panose="00000400000000000000" pitchFamily="2" charset="-78"/>
              </a:rPr>
              <a:t>MUX (</a:t>
            </a:r>
            <a:r>
              <a:rPr lang="fa-IR" dirty="0">
                <a:cs typeface="B Nazanin" panose="00000400000000000000" pitchFamily="2" charset="-78"/>
              </a:rPr>
              <a:t>مولتی پلکسور) بسازیم:</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0"/>
            <a:ext cx="2491272" cy="1200329"/>
          </a:xfrm>
          <a:prstGeom prst="rect">
            <a:avLst/>
          </a:prstGeom>
          <a:noFill/>
        </p:spPr>
        <p:txBody>
          <a:bodyPr wrap="square">
            <a:spAutoFit/>
          </a:bodyPr>
          <a:lstStyle/>
          <a:p>
            <a:pPr algn="ctr"/>
            <a:r>
              <a:rPr lang="fr-FR" sz="1800" b="0" i="0" u="none" strike="noStrike" baseline="0" dirty="0">
                <a:solidFill>
                  <a:srgbClr val="2A1A00"/>
                </a:solidFill>
                <a:latin typeface="Impact" panose="020B0806030902050204" pitchFamily="34" charset="0"/>
                <a:cs typeface="B Nazanin" panose="00000400000000000000" pitchFamily="2" charset="-78"/>
              </a:rPr>
              <a:t>A SIMPLE MULTI-FUNCTION LOGIC UNIT</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sz="1800" b="0" i="0" u="none" strike="noStrike" baseline="0" dirty="0">
                <a:latin typeface="ArialMT"/>
                <a:cs typeface="B Nazanin" panose="00000400000000000000" pitchFamily="2" charset="-78"/>
              </a:rPr>
              <a:t>یک واحد منطقی چند منظوره ساده</a:t>
            </a:r>
            <a:endParaRPr lang="en-US" dirty="0">
              <a:cs typeface="B Nazanin" panose="00000400000000000000" pitchFamily="2" charset="-78"/>
            </a:endParaRPr>
          </a:p>
        </p:txBody>
      </p:sp>
      <p:pic>
        <p:nvPicPr>
          <p:cNvPr id="6" name="Picture 5">
            <a:extLst>
              <a:ext uri="{FF2B5EF4-FFF2-40B4-BE49-F238E27FC236}">
                <a16:creationId xmlns:a16="http://schemas.microsoft.com/office/drawing/2014/main" id="{AB77D5BE-A19B-FDE3-1C82-AA6806111771}"/>
              </a:ext>
            </a:extLst>
          </p:cNvPr>
          <p:cNvPicPr>
            <a:picLocks noChangeAspect="1"/>
          </p:cNvPicPr>
          <p:nvPr/>
        </p:nvPicPr>
        <p:blipFill>
          <a:blip r:embed="rId3"/>
          <a:stretch>
            <a:fillRect/>
          </a:stretch>
        </p:blipFill>
        <p:spPr>
          <a:xfrm>
            <a:off x="293915" y="3989296"/>
            <a:ext cx="3101609" cy="1958510"/>
          </a:xfrm>
          <a:prstGeom prst="rect">
            <a:avLst/>
          </a:prstGeom>
        </p:spPr>
      </p:pic>
      <p:pic>
        <p:nvPicPr>
          <p:cNvPr id="8" name="Picture 7">
            <a:extLst>
              <a:ext uri="{FF2B5EF4-FFF2-40B4-BE49-F238E27FC236}">
                <a16:creationId xmlns:a16="http://schemas.microsoft.com/office/drawing/2014/main" id="{1020EFE2-DCB5-0AB5-E35C-135D091A5C04}"/>
              </a:ext>
            </a:extLst>
          </p:cNvPr>
          <p:cNvPicPr>
            <a:picLocks noChangeAspect="1"/>
          </p:cNvPicPr>
          <p:nvPr/>
        </p:nvPicPr>
        <p:blipFill>
          <a:blip r:embed="rId4"/>
          <a:stretch>
            <a:fillRect/>
          </a:stretch>
        </p:blipFill>
        <p:spPr>
          <a:xfrm rot="5400000">
            <a:off x="5291236" y="2388958"/>
            <a:ext cx="1958511" cy="5159187"/>
          </a:xfrm>
          <a:prstGeom prst="rect">
            <a:avLst/>
          </a:prstGeom>
        </p:spPr>
      </p:pic>
    </p:spTree>
    <p:extLst>
      <p:ext uri="{BB962C8B-B14F-4D97-AF65-F5344CB8AC3E}">
        <p14:creationId xmlns:p14="http://schemas.microsoft.com/office/powerpoint/2010/main" val="109828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Half Adder Design:</a:t>
            </a:r>
          </a:p>
          <a:p>
            <a:r>
              <a:rPr lang="en-US" sz="1800" b="0" i="0" u="none" strike="noStrike" baseline="0" dirty="0">
                <a:solidFill>
                  <a:srgbClr val="585858"/>
                </a:solidFill>
                <a:latin typeface="Gill Sans MT" panose="020B0502020104020203" pitchFamily="34" charset="0"/>
                <a:cs typeface="B Nazanin" panose="00000400000000000000" pitchFamily="2" charset="-78"/>
              </a:rPr>
              <a:t>1.needs 2 inputs 2 outputs</a:t>
            </a:r>
          </a:p>
          <a:p>
            <a:r>
              <a:rPr lang="en-US" sz="1800" b="0" i="0" u="none" strike="noStrike" baseline="0" dirty="0">
                <a:solidFill>
                  <a:srgbClr val="585858"/>
                </a:solidFill>
                <a:latin typeface="Gill Sans MT" panose="020B0502020104020203" pitchFamily="34" charset="0"/>
                <a:cs typeface="B Nazanin" panose="00000400000000000000" pitchFamily="2" charset="-78"/>
              </a:rPr>
              <a:t>2. Truth Table:</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923330"/>
          </a:xfrm>
          <a:prstGeom prst="rect">
            <a:avLst/>
          </a:prstGeom>
          <a:noFill/>
        </p:spPr>
        <p:txBody>
          <a:bodyPr wrap="square" rtlCol="0">
            <a:spAutoFit/>
          </a:bodyPr>
          <a:lstStyle/>
          <a:p>
            <a:pPr algn="r" rtl="1"/>
            <a:r>
              <a:rPr lang="fa-IR" dirty="0">
                <a:cs typeface="B Nazanin" panose="00000400000000000000" pitchFamily="2" charset="-78"/>
              </a:rPr>
              <a:t>طراحی نیم جمع کننده:</a:t>
            </a:r>
          </a:p>
          <a:p>
            <a:pPr algn="r" rtl="1"/>
            <a:r>
              <a:rPr lang="fa-IR" dirty="0">
                <a:cs typeface="B Nazanin" panose="00000400000000000000" pitchFamily="2" charset="-78"/>
              </a:rPr>
              <a:t>1.نیاز به 2 ورودی 2 خروجی دارد</a:t>
            </a:r>
          </a:p>
          <a:p>
            <a:pPr algn="r" rtl="1"/>
            <a:r>
              <a:rPr lang="fa-IR" dirty="0">
                <a:cs typeface="B Nazanin" panose="00000400000000000000" pitchFamily="2" charset="-78"/>
              </a:rPr>
              <a:t>2. جدول حقیقت: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HALF ADDER</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6707FCD8-015C-1E4A-D283-BBB8824D691A}"/>
              </a:ext>
            </a:extLst>
          </p:cNvPr>
          <p:cNvPicPr>
            <a:picLocks noChangeAspect="1"/>
          </p:cNvPicPr>
          <p:nvPr/>
        </p:nvPicPr>
        <p:blipFill>
          <a:blip r:embed="rId3"/>
          <a:stretch>
            <a:fillRect/>
          </a:stretch>
        </p:blipFill>
        <p:spPr>
          <a:xfrm>
            <a:off x="2443737" y="3870005"/>
            <a:ext cx="4275190" cy="2309060"/>
          </a:xfrm>
          <a:prstGeom prst="rect">
            <a:avLst/>
          </a:prstGeom>
        </p:spPr>
      </p:pic>
    </p:spTree>
    <p:extLst>
      <p:ext uri="{BB962C8B-B14F-4D97-AF65-F5344CB8AC3E}">
        <p14:creationId xmlns:p14="http://schemas.microsoft.com/office/powerpoint/2010/main" val="361708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r>
              <a:rPr lang="fa-IR" sz="1800" b="0" i="0" u="none" strike="noStrike" baseline="0" dirty="0">
                <a:solidFill>
                  <a:srgbClr val="2A1A00"/>
                </a:solidFill>
                <a:latin typeface="Impact" panose="020B0806030902050204" pitchFamily="34" charset="0"/>
              </a:rPr>
              <a:t> </a:t>
            </a:r>
            <a:r>
              <a:rPr lang="en-US" sz="1800" b="0" i="0" u="none" strike="noStrike" baseline="0" dirty="0">
                <a:solidFill>
                  <a:srgbClr val="2A1A00"/>
                </a:solidFill>
                <a:latin typeface="Impact" panose="020B0806030902050204" pitchFamily="34" charset="0"/>
              </a:rPr>
              <a:t>CIRCUIT</a:t>
            </a:r>
            <a:endParaRPr lang="en-US" dirty="0"/>
          </a:p>
        </p:txBody>
      </p:sp>
      <p:pic>
        <p:nvPicPr>
          <p:cNvPr id="9" name="Picture 8">
            <a:extLst>
              <a:ext uri="{FF2B5EF4-FFF2-40B4-BE49-F238E27FC236}">
                <a16:creationId xmlns:a16="http://schemas.microsoft.com/office/drawing/2014/main" id="{C20C6C4E-80A7-BA20-CBAF-8B18279867C9}"/>
              </a:ext>
            </a:extLst>
          </p:cNvPr>
          <p:cNvPicPr>
            <a:picLocks noChangeAspect="1"/>
          </p:cNvPicPr>
          <p:nvPr/>
        </p:nvPicPr>
        <p:blipFill>
          <a:blip r:embed="rId3"/>
          <a:stretch>
            <a:fillRect/>
          </a:stretch>
        </p:blipFill>
        <p:spPr>
          <a:xfrm>
            <a:off x="0" y="998376"/>
            <a:ext cx="9143999" cy="5169159"/>
          </a:xfrm>
          <a:prstGeom prst="rect">
            <a:avLst/>
          </a:prstGeom>
        </p:spPr>
      </p:pic>
    </p:spTree>
    <p:extLst>
      <p:ext uri="{BB962C8B-B14F-4D97-AF65-F5344CB8AC3E}">
        <p14:creationId xmlns:p14="http://schemas.microsoft.com/office/powerpoint/2010/main" val="252802721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218</TotalTime>
  <Words>3123</Words>
  <Application>Microsoft Office PowerPoint</Application>
  <PresentationFormat>On-screen Show (4:3)</PresentationFormat>
  <Paragraphs>359</Paragraphs>
  <Slides>64</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-apple-system</vt:lpstr>
      <vt:lpstr>Arial</vt:lpstr>
      <vt:lpstr>ArialMT</vt:lpstr>
      <vt:lpstr>BNazanin</vt:lpstr>
      <vt:lpstr>Calibri</vt:lpstr>
      <vt:lpstr>Calibri Light</vt:lpstr>
      <vt:lpstr>Courier New</vt:lpstr>
      <vt:lpstr>Gill Sans MT</vt:lpstr>
      <vt:lpstr>Impact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15</cp:revision>
  <dcterms:created xsi:type="dcterms:W3CDTF">2023-06-10T17:44:25Z</dcterms:created>
  <dcterms:modified xsi:type="dcterms:W3CDTF">2023-06-27T07:37:13Z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